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notesMasterIdLst>
    <p:notesMasterId r:id="rId55"/>
  </p:notesMasterIdLst>
  <p:handoutMasterIdLst>
    <p:handoutMasterId r:id="rId56"/>
  </p:handoutMasterIdLst>
  <p:sldIdLst>
    <p:sldId id="302" r:id="rId6"/>
    <p:sldId id="312" r:id="rId7"/>
    <p:sldId id="313" r:id="rId8"/>
    <p:sldId id="310" r:id="rId9"/>
    <p:sldId id="257" r:id="rId10"/>
    <p:sldId id="259" r:id="rId11"/>
    <p:sldId id="260" r:id="rId12"/>
    <p:sldId id="262" r:id="rId13"/>
    <p:sldId id="268" r:id="rId14"/>
    <p:sldId id="269" r:id="rId15"/>
    <p:sldId id="270" r:id="rId16"/>
    <p:sldId id="271" r:id="rId17"/>
    <p:sldId id="279" r:id="rId18"/>
    <p:sldId id="280" r:id="rId19"/>
    <p:sldId id="314" r:id="rId20"/>
    <p:sldId id="315" r:id="rId21"/>
    <p:sldId id="316" r:id="rId22"/>
    <p:sldId id="317" r:id="rId23"/>
    <p:sldId id="320" r:id="rId24"/>
    <p:sldId id="321" r:id="rId25"/>
    <p:sldId id="322" r:id="rId26"/>
    <p:sldId id="323" r:id="rId27"/>
    <p:sldId id="324" r:id="rId28"/>
    <p:sldId id="325" r:id="rId29"/>
    <p:sldId id="329" r:id="rId30"/>
    <p:sldId id="333" r:id="rId31"/>
    <p:sldId id="335" r:id="rId32"/>
    <p:sldId id="336" r:id="rId33"/>
    <p:sldId id="341" r:id="rId34"/>
    <p:sldId id="342" r:id="rId35"/>
    <p:sldId id="345" r:id="rId36"/>
    <p:sldId id="337" r:id="rId37"/>
    <p:sldId id="338" r:id="rId38"/>
    <p:sldId id="367" r:id="rId39"/>
    <p:sldId id="339" r:id="rId40"/>
    <p:sldId id="347" r:id="rId41"/>
    <p:sldId id="349" r:id="rId42"/>
    <p:sldId id="348" r:id="rId43"/>
    <p:sldId id="357" r:id="rId44"/>
    <p:sldId id="351" r:id="rId45"/>
    <p:sldId id="352" r:id="rId46"/>
    <p:sldId id="359" r:id="rId47"/>
    <p:sldId id="360" r:id="rId48"/>
    <p:sldId id="361" r:id="rId49"/>
    <p:sldId id="362" r:id="rId50"/>
    <p:sldId id="364" r:id="rId51"/>
    <p:sldId id="363" r:id="rId52"/>
    <p:sldId id="368" r:id="rId53"/>
    <p:sldId id="311" r:id="rId54"/>
  </p:sldIdLst>
  <p:sldSz cx="12192000" cy="6858000"/>
  <p:notesSz cx="6807200" cy="9939338"/>
  <p:embeddedFontLst>
    <p:embeddedFont>
      <p:font typeface="Bahnschrift Light Condensed" panose="020B0604020202020204" charset="0"/>
      <p:regular r:id="rId57"/>
    </p:embeddedFont>
    <p:embeddedFont>
      <p:font typeface="맑은 고딕" panose="020B0503020000020004" pitchFamily="50" charset="-127"/>
      <p:regular r:id="rId58"/>
      <p:bold r:id="rId59"/>
    </p:embeddedFont>
    <p:embeddedFont>
      <p:font typeface="함초롬바탕" panose="02030504000101010101" pitchFamily="18" charset="-127"/>
      <p:regular r:id="rId60"/>
      <p:bold r:id="rId61"/>
    </p:embeddedFont>
    <p:embeddedFont>
      <p:font typeface="Bahnschrift SemiLight Condensed" panose="020B0604020202020204" charset="0"/>
      <p:regular r:id="rId62"/>
    </p:embeddedFont>
    <p:embeddedFont>
      <p:font typeface="농협로고체M" panose="02020603020101020101" pitchFamily="18" charset="-127"/>
      <p:regular r:id="rId63"/>
    </p:embeddedFont>
    <p:embeddedFont>
      <p:font typeface="HY견고딕" panose="02030600000101010101" pitchFamily="18" charset="-127"/>
      <p:regular r:id="rId6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31">
          <p15:clr>
            <a:srgbClr val="A4A3A4"/>
          </p15:clr>
        </p15:guide>
        <p15:guide id="2" pos="214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0066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71" d="100"/>
          <a:sy n="71" d="100"/>
        </p:scale>
        <p:origin x="-360" y="-822"/>
      </p:cViewPr>
      <p:guideLst>
        <p:guide orient="horz" pos="2135"/>
        <p:guide pos="38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5" d="100"/>
          <a:sy n="105" d="100"/>
        </p:scale>
        <p:origin x="-678" y="-96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7.fntdata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font" Target="fonts/font2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4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3.fntdata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6232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04950-5D61-4AA1-BDEE-B4D6DB3EE77E}" type="datetimeFigureOut">
              <a:rPr lang="ko-KR" altLang="en-US" smtClean="0"/>
              <a:t>2019-08-26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0071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6232" y="9440071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2FF0F-BFE4-4A52-870C-34205C4E43A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0181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1EB06-9FCB-402A-995C-69A223DB04A1}" type="datetimeFigureOut">
              <a:rPr lang="ko-KR" altLang="en-US" smtClean="0"/>
              <a:t>2019-08-26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C96BE-2084-4629-9B94-E680409B4C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428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C96BE-2084-4629-9B94-E680409B4CC6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7178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C96BE-2084-4629-9B94-E680409B4CC6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6966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C96BE-2084-4629-9B94-E680409B4CC6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4610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C96BE-2084-4629-9B94-E680409B4CC6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2067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C96BE-2084-4629-9B94-E680409B4CC6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7705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C96BE-2084-4629-9B94-E680409B4CC6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2406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C96BE-2084-4629-9B94-E680409B4CC6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3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0720" y="7912108"/>
            <a:ext cx="5445760" cy="1281780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C96BE-2084-4629-9B94-E680409B4CC6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5770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C96BE-2084-4629-9B94-E680409B4CC6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64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C96BE-2084-4629-9B94-E680409B4CC6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3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C96BE-2084-4629-9B94-E680409B4CC6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3433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C96BE-2084-4629-9B94-E680409B4CC6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02864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C96BE-2084-4629-9B94-E680409B4CC6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3156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C96BE-2084-4629-9B94-E680409B4CC6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0951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C96BE-2084-4629-9B94-E680409B4CC6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3433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C96BE-2084-4629-9B94-E680409B4CC6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7369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C96BE-2084-4629-9B94-E680409B4CC6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5304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C96BE-2084-4629-9B94-E680409B4CC6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59346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C96BE-2084-4629-9B94-E680409B4CC6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5051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0C96BE-2084-4629-9B94-E680409B4CC6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9883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0312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6858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01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46CA8-5506-44CC-9116-B0B681F0BBE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456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248775" y="6356350"/>
            <a:ext cx="2743200" cy="365125"/>
          </a:xfrm>
        </p:spPr>
        <p:txBody>
          <a:bodyPr/>
          <a:lstStyle>
            <a:lvl1pPr>
              <a:defRPr sz="1100">
                <a:latin typeface="a고딕14" panose="02020600000000000000" pitchFamily="18" charset="-127"/>
                <a:ea typeface="a고딕14" panose="02020600000000000000" pitchFamily="18" charset="-127"/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46CA8-5506-44CC-9116-B0B681F0BBED}" type="slidenum">
              <a:rPr kumimoji="0" lang="ko-KR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고딕14" panose="02020600000000000000" pitchFamily="18" charset="-127"/>
                <a:ea typeface="a고딕14" panose="02020600000000000000" pitchFamily="18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고딕14" panose="02020600000000000000" pitchFamily="18" charset="-127"/>
              <a:ea typeface="a고딕14" panose="02020600000000000000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48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114971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46CA8-5506-44CC-9116-B0B681F0BBE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926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46CA8-5506-44CC-9116-B0B681F0BBE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997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46CA8-5506-44CC-9116-B0B681F0BBE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567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46CA8-5506-44CC-9116-B0B681F0BBE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903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46CA8-5506-44CC-9116-B0B681F0BBE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014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46CA8-5506-44CC-9116-B0B681F0BBE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978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559778"/>
            <a:ext cx="10515600" cy="748245"/>
          </a:xfrm>
        </p:spPr>
        <p:txBody>
          <a:bodyPr/>
          <a:lstStyle>
            <a:lvl1pPr>
              <a:defRPr>
                <a:latin typeface="Noto Sans CJK KR Bold" panose="020B0800000000000000" pitchFamily="34" charset="-127"/>
                <a:ea typeface="Noto Sans CJK KR Bold" panose="020B0800000000000000" pitchFamily="34" charset="-127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234443" y="6356350"/>
            <a:ext cx="2743200" cy="365125"/>
          </a:xfrm>
        </p:spPr>
        <p:txBody>
          <a:bodyPr/>
          <a:lstStyle/>
          <a:p>
            <a:fld id="{F5795100-0AFA-42AC-86AB-E43100F9E95A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3" name="TextBox 2"/>
          <p:cNvSpPr txBox="1"/>
          <p:nvPr userDrawn="1"/>
        </p:nvSpPr>
        <p:spPr>
          <a:xfrm rot="20457785">
            <a:off x="7308750" y="-1823121"/>
            <a:ext cx="7741222" cy="9248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59500" dirty="0">
                <a:gradFill>
                  <a:gsLst>
                    <a:gs pos="0">
                      <a:srgbClr val="FFC000">
                        <a:alpha val="10000"/>
                      </a:srgbClr>
                    </a:gs>
                    <a:gs pos="100000">
                      <a:srgbClr val="0070C0">
                        <a:alpha val="15000"/>
                      </a:srgbClr>
                    </a:gs>
                  </a:gsLst>
                  <a:lin ang="5400000" scaled="1"/>
                </a:gradFill>
                <a:latin typeface="농협로고체M" panose="02020603020101020101" pitchFamily="18" charset="-127"/>
                <a:ea typeface="농협로고체M" panose="02020603020101020101" pitchFamily="18" charset="-127"/>
              </a:rPr>
              <a:t>심</a:t>
            </a:r>
          </a:p>
        </p:txBody>
      </p:sp>
    </p:spTree>
    <p:extLst>
      <p:ext uri="{BB962C8B-B14F-4D97-AF65-F5344CB8AC3E}">
        <p14:creationId xmlns:p14="http://schemas.microsoft.com/office/powerpoint/2010/main" val="36152367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46CA8-5506-44CC-9116-B0B681F0BBE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958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46CA8-5506-44CC-9116-B0B681F0BBE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810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46CA8-5506-44CC-9116-B0B681F0BBE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534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8314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9471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9200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679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3553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949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389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95100-0AFA-42AC-86AB-E43100F9E95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763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46CA8-5506-44CC-9116-B0B681F0BBE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2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4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직사각형 16"/>
          <p:cNvSpPr/>
          <p:nvPr/>
        </p:nvSpPr>
        <p:spPr>
          <a:xfrm>
            <a:off x="2152205" y="2338806"/>
            <a:ext cx="781456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66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Introduction to NACF, NH </a:t>
            </a:r>
            <a:r>
              <a:rPr lang="en-US" altLang="ko-KR" sz="6600" dirty="0" err="1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Cok</a:t>
            </a:r>
            <a:r>
              <a:rPr lang="en-US" altLang="ko-KR" sz="66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 Bank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4376" y="5065486"/>
            <a:ext cx="928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cap="small" dirty="0">
                <a:gradFill>
                  <a:gsLst>
                    <a:gs pos="0">
                      <a:srgbClr val="00B050"/>
                    </a:gs>
                    <a:gs pos="100000">
                      <a:srgbClr val="00B050"/>
                    </a:gs>
                  </a:gsLst>
                  <a:lin ang="54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National Agricultural Cooperative Federation</a:t>
            </a:r>
            <a:endParaRPr lang="ko-KR" altLang="en-US" sz="2800" cap="small" dirty="0">
              <a:gradFill>
                <a:gsLst>
                  <a:gs pos="0">
                    <a:srgbClr val="00B050"/>
                  </a:gs>
                  <a:gs pos="100000">
                    <a:srgbClr val="00B050"/>
                  </a:gs>
                </a:gsLst>
                <a:lin ang="5400000" scaled="1"/>
              </a:gradFill>
              <a:effectLst>
                <a:glow rad="101600">
                  <a:schemeClr val="tx1">
                    <a:alpha val="60000"/>
                  </a:schemeClr>
                </a:glo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2034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106362" y="933822"/>
            <a:ext cx="50278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History of NACF</a:t>
            </a:r>
            <a:r>
              <a:rPr lang="en-US" altLang="ko-KR" sz="3200" b="1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 in 1990s</a:t>
            </a:r>
          </a:p>
        </p:txBody>
      </p:sp>
      <p:sp>
        <p:nvSpPr>
          <p:cNvPr id="12" name="모서리가 둥근 직사각형 11"/>
          <p:cNvSpPr/>
          <p:nvPr/>
        </p:nvSpPr>
        <p:spPr>
          <a:xfrm>
            <a:off x="836530" y="1678684"/>
            <a:ext cx="1498600" cy="457200"/>
          </a:xfrm>
          <a:prstGeom prst="roundRect">
            <a:avLst>
              <a:gd name="adj" fmla="val 32979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1995</a:t>
            </a:r>
            <a:endParaRPr lang="ko-KR" altLang="en-US" sz="28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6530" y="2250515"/>
            <a:ext cx="855554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2800" dirty="0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Initiating independent operation </a:t>
            </a:r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of Marketing-Supply </a:t>
            </a:r>
          </a:p>
          <a:p>
            <a:pPr>
              <a:lnSpc>
                <a:spcPts val="3000"/>
              </a:lnSpc>
            </a:pPr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and Banking-Insurance divisions.</a:t>
            </a:r>
          </a:p>
        </p:txBody>
      </p:sp>
      <p:sp>
        <p:nvSpPr>
          <p:cNvPr id="18" name="모서리가 둥근 직사각형 17"/>
          <p:cNvSpPr/>
          <p:nvPr/>
        </p:nvSpPr>
        <p:spPr>
          <a:xfrm>
            <a:off x="4124529" y="3889254"/>
            <a:ext cx="1498600" cy="457200"/>
          </a:xfrm>
          <a:prstGeom prst="roundRect">
            <a:avLst>
              <a:gd name="adj" fmla="val 32979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1998</a:t>
            </a:r>
            <a:endParaRPr lang="ko-KR" altLang="en-US" sz="28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4528" y="4461085"/>
            <a:ext cx="757101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2800" dirty="0" err="1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Hanaro</a:t>
            </a:r>
            <a:r>
              <a:rPr lang="en-US" altLang="ko-KR" sz="2800" dirty="0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 Club, </a:t>
            </a:r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Korea’s first large outlet specializing in agricultural products,</a:t>
            </a:r>
            <a:r>
              <a:rPr lang="en-US" altLang="ko-KR" sz="2800" dirty="0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 </a:t>
            </a:r>
          </a:p>
          <a:p>
            <a:pPr>
              <a:lnSpc>
                <a:spcPts val="3000"/>
              </a:lnSpc>
            </a:pPr>
            <a:r>
              <a:rPr lang="en-US" altLang="ko-KR" sz="2800" dirty="0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opened for business.</a:t>
            </a:r>
          </a:p>
        </p:txBody>
      </p:sp>
      <p:pic>
        <p:nvPicPr>
          <p:cNvPr id="21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b="25568"/>
          <a:stretch/>
        </p:blipFill>
        <p:spPr bwMode="auto">
          <a:xfrm rot="21344138">
            <a:off x="-406400" y="3889254"/>
            <a:ext cx="4124528" cy="2510566"/>
          </a:xfrm>
          <a:prstGeom prst="rect">
            <a:avLst/>
          </a:prstGeom>
          <a:noFill/>
          <a:ln>
            <a:noFill/>
          </a:ln>
          <a:effectLst/>
          <a:extLst/>
        </p:spPr>
      </p:pic>
      <p:grpSp>
        <p:nvGrpSpPr>
          <p:cNvPr id="11" name="그룹 10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14" name="직선 연결선 13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-48768" y="130803"/>
              <a:ext cx="97974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Ⅰ.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Introducing </a:t>
              </a:r>
              <a:r>
                <a:rPr lang="en-US" altLang="ko-KR" sz="3200" dirty="0" smtClean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NACF </a:t>
              </a:r>
              <a:r>
                <a:rPr kumimoji="0" lang="en-US" altLang="ko-KR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-</a:t>
              </a:r>
              <a:r>
                <a:rPr kumimoji="0" lang="en-US" altLang="ko-KR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kumimoji="0" lang="en-US" altLang="ko-KR" sz="2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History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325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165969" y="920392"/>
            <a:ext cx="59422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History of NACF</a:t>
            </a:r>
            <a:r>
              <a:rPr lang="en-US" altLang="ko-KR" sz="3200" b="1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 in 2000s</a:t>
            </a:r>
          </a:p>
        </p:txBody>
      </p:sp>
      <p:sp>
        <p:nvSpPr>
          <p:cNvPr id="12" name="모서리가 둥근 직사각형 11"/>
          <p:cNvSpPr/>
          <p:nvPr/>
        </p:nvSpPr>
        <p:spPr>
          <a:xfrm>
            <a:off x="702418" y="2029423"/>
            <a:ext cx="1498600" cy="457200"/>
          </a:xfrm>
          <a:prstGeom prst="roundRect">
            <a:avLst>
              <a:gd name="adj" fmla="val 32979"/>
            </a:avLst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2000</a:t>
            </a:r>
            <a:endParaRPr lang="ko-KR" altLang="en-US" sz="28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2417" y="2601254"/>
            <a:ext cx="107899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2800" dirty="0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Integrated NACF was launched </a:t>
            </a:r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with the merger of the agricultural, livestock, and ginseng cooperative federations.</a:t>
            </a:r>
          </a:p>
        </p:txBody>
      </p:sp>
      <p:sp>
        <p:nvSpPr>
          <p:cNvPr id="21" name="모서리가 둥근 직사각형 20"/>
          <p:cNvSpPr/>
          <p:nvPr/>
        </p:nvSpPr>
        <p:spPr>
          <a:xfrm>
            <a:off x="665842" y="4078614"/>
            <a:ext cx="1498600" cy="457200"/>
          </a:xfrm>
          <a:prstGeom prst="roundRect">
            <a:avLst>
              <a:gd name="adj" fmla="val 32979"/>
            </a:avLst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2011</a:t>
            </a:r>
            <a:endParaRPr lang="ko-KR" altLang="en-US" sz="28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5217" y="4650445"/>
            <a:ext cx="111388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2800" dirty="0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Starting ‘I Love Farm Campaign’ </a:t>
            </a:r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to increase the people’s awareness </a:t>
            </a:r>
          </a:p>
          <a:p>
            <a:pPr>
              <a:lnSpc>
                <a:spcPts val="3000"/>
              </a:lnSpc>
            </a:pPr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of the value of agriculture, farming, food security, organic food and etc.</a:t>
            </a:r>
          </a:p>
        </p:txBody>
      </p:sp>
      <p:grpSp>
        <p:nvGrpSpPr>
          <p:cNvPr id="10" name="그룹 9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11" name="직선 연결선 10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-48768" y="130803"/>
              <a:ext cx="97974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Ⅰ.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Introducing </a:t>
              </a:r>
              <a:r>
                <a:rPr lang="en-US" altLang="ko-KR" sz="3200" dirty="0" smtClean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NACF - </a:t>
              </a:r>
              <a:r>
                <a:rPr kumimoji="0" lang="en-US" altLang="ko-KR" sz="2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History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943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129393" y="933823"/>
            <a:ext cx="53949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History of NACF</a:t>
            </a:r>
            <a:r>
              <a:rPr lang="en-US" altLang="ko-KR" sz="3200" b="1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 in 2000s</a:t>
            </a:r>
          </a:p>
        </p:txBody>
      </p:sp>
      <p:sp>
        <p:nvSpPr>
          <p:cNvPr id="12" name="모서리가 둥근 직사각형 11"/>
          <p:cNvSpPr/>
          <p:nvPr/>
        </p:nvSpPr>
        <p:spPr>
          <a:xfrm>
            <a:off x="714610" y="2017231"/>
            <a:ext cx="1498600" cy="457200"/>
          </a:xfrm>
          <a:prstGeom prst="roundRect">
            <a:avLst>
              <a:gd name="adj" fmla="val 32979"/>
            </a:avLst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2012</a:t>
            </a:r>
            <a:endParaRPr lang="ko-KR" altLang="en-US" sz="28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5689" y="2589062"/>
            <a:ext cx="1078999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2800" dirty="0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Organization was restructured into 1 federation </a:t>
            </a:r>
            <a:endParaRPr lang="en-US" altLang="ko-KR" sz="2800" dirty="0" smtClean="0">
              <a:gradFill>
                <a:gsLst>
                  <a:gs pos="0">
                    <a:srgbClr val="FFC000"/>
                  </a:gs>
                  <a:gs pos="100000">
                    <a:srgbClr val="FFC000"/>
                  </a:gs>
                </a:gsLst>
                <a:lin ang="5400000" scaled="1"/>
              </a:gradFill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  <a:p>
            <a:pPr>
              <a:lnSpc>
                <a:spcPts val="3000"/>
              </a:lnSpc>
            </a:pPr>
            <a:r>
              <a:rPr lang="en-US" altLang="ko-KR" sz="2800" dirty="0" smtClean="0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and </a:t>
            </a:r>
            <a:r>
              <a:rPr lang="en-US" altLang="ko-KR" sz="2800" dirty="0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2 separate holding companies:</a:t>
            </a:r>
          </a:p>
          <a:p>
            <a:pPr>
              <a:lnSpc>
                <a:spcPts val="3000"/>
              </a:lnSpc>
            </a:pPr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NongHyup Agribusiness Group and NongHyup Financial Group.</a:t>
            </a:r>
          </a:p>
        </p:txBody>
      </p:sp>
      <p:sp>
        <p:nvSpPr>
          <p:cNvPr id="21" name="모서리가 둥근 직사각형 20"/>
          <p:cNvSpPr/>
          <p:nvPr/>
        </p:nvSpPr>
        <p:spPr>
          <a:xfrm>
            <a:off x="714610" y="4066422"/>
            <a:ext cx="1498600" cy="457200"/>
          </a:xfrm>
          <a:prstGeom prst="roundRect">
            <a:avLst>
              <a:gd name="adj" fmla="val 32979"/>
            </a:avLst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2013</a:t>
            </a:r>
            <a:endParaRPr lang="ko-KR" altLang="en-US" sz="28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7285" y="4638253"/>
            <a:ext cx="1183095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2800" dirty="0" err="1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AnSeong</a:t>
            </a:r>
            <a:r>
              <a:rPr lang="en-US" altLang="ko-KR" sz="2800" dirty="0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 </a:t>
            </a:r>
            <a:r>
              <a:rPr lang="en-US" altLang="ko-KR" sz="2800" dirty="0" err="1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Agri</a:t>
            </a:r>
            <a:r>
              <a:rPr lang="en-US" altLang="ko-KR" sz="2800" dirty="0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-food Distribution Center was opened </a:t>
            </a:r>
            <a:endParaRPr lang="en-US" altLang="ko-KR" sz="2800" dirty="0" smtClean="0">
              <a:gradFill>
                <a:gsLst>
                  <a:gs pos="0">
                    <a:srgbClr val="FFC000"/>
                  </a:gs>
                  <a:gs pos="100000">
                    <a:srgbClr val="FFC000"/>
                  </a:gs>
                </a:gsLst>
                <a:lin ang="5400000" scaled="1"/>
              </a:gradFill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  <a:p>
            <a:pPr>
              <a:lnSpc>
                <a:spcPts val="3000"/>
              </a:lnSpc>
            </a:pPr>
            <a:r>
              <a:rPr lang="en-US" altLang="ko-KR" sz="2800" dirty="0" smtClea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in </a:t>
            </a:r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order to reduce the distribution channels and </a:t>
            </a:r>
            <a:r>
              <a:rPr lang="en-US" altLang="ko-KR" sz="2800" dirty="0" smtClea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costs</a:t>
            </a:r>
          </a:p>
          <a:p>
            <a:pPr>
              <a:lnSpc>
                <a:spcPts val="3000"/>
              </a:lnSpc>
            </a:pPr>
            <a:r>
              <a:rPr lang="en-US" altLang="ko-KR" sz="2800" dirty="0" smtClea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between </a:t>
            </a:r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farmers and customers.</a:t>
            </a:r>
          </a:p>
        </p:txBody>
      </p:sp>
      <p:grpSp>
        <p:nvGrpSpPr>
          <p:cNvPr id="10" name="그룹 9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11" name="직선 연결선 10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-48768" y="130803"/>
              <a:ext cx="97974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Ⅰ.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Introducing </a:t>
              </a:r>
              <a:r>
                <a:rPr lang="en-US" altLang="ko-KR" sz="3200" dirty="0" smtClean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NACF - </a:t>
              </a:r>
              <a:r>
                <a:rPr kumimoji="0" lang="en-US" altLang="ko-KR" sz="2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History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411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1068177" y="968095"/>
            <a:ext cx="3736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11538" algn="l"/>
              </a:tabLst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Bahnschrift SemiLight Condensed" panose="020B0502040204020203" pitchFamily="34" charset="0"/>
                <a:ea typeface="a고딕15" panose="02020600000000000000" pitchFamily="18" charset="-127"/>
                <a:cs typeface="+mn-cs"/>
              </a:rPr>
              <a:t>Domestic Network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1"/>
              </a:gradFill>
              <a:effectLst/>
              <a:uLnTx/>
              <a:uFillTx/>
              <a:latin typeface="Bahnschrift SemiLight Condensed" panose="020B0502040204020203" pitchFamily="34" charset="0"/>
              <a:ea typeface="a고딕15" panose="02020600000000000000" pitchFamily="18" charset="-127"/>
              <a:cs typeface="+mn-cs"/>
            </a:endParaRPr>
          </a:p>
        </p:txBody>
      </p:sp>
      <p:sp>
        <p:nvSpPr>
          <p:cNvPr id="25" name="Text Box 35"/>
          <p:cNvSpPr txBox="1">
            <a:spLocks noChangeArrowheads="1"/>
          </p:cNvSpPr>
          <p:nvPr/>
        </p:nvSpPr>
        <p:spPr bwMode="auto">
          <a:xfrm>
            <a:off x="5700712" y="1574432"/>
            <a:ext cx="5784151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2784475" algn="l"/>
              </a:tabLst>
              <a:defRPr kumimoji="1" sz="3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2784475" algn="l"/>
              </a:tabLst>
              <a:defRPr kumimoji="1" sz="28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2784475" algn="l"/>
              </a:tabLst>
              <a:defRPr kumimoji="1" sz="24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2784475" algn="l"/>
              </a:tabLst>
              <a:defRPr kumimoji="1"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2784475" algn="l"/>
              </a:tabLst>
              <a:defRPr kumimoji="1"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784475" algn="l"/>
              </a:tabLst>
              <a:defRPr kumimoji="1"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784475" algn="l"/>
              </a:tabLst>
              <a:defRPr kumimoji="1"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784475" algn="l"/>
              </a:tabLst>
              <a:defRPr kumimoji="1"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784475" algn="l"/>
              </a:tabLst>
              <a:defRPr kumimoji="1"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ct val="0"/>
              </a:spcBef>
              <a:spcAft>
                <a:spcPts val="600"/>
              </a:spcAft>
              <a:buClr>
                <a:schemeClr val="accent2"/>
              </a:buClr>
              <a:buFontTx/>
              <a:buNone/>
            </a:pPr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Regional Head Offices		     16</a:t>
            </a:r>
          </a:p>
          <a:p>
            <a:pPr eaLnBrk="1" hangingPunct="1">
              <a:lnSpc>
                <a:spcPts val="3000"/>
              </a:lnSpc>
              <a:spcBef>
                <a:spcPct val="0"/>
              </a:spcBef>
              <a:buClr>
                <a:schemeClr val="accent2"/>
              </a:buClr>
              <a:buFontTx/>
              <a:buNone/>
            </a:pPr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Regional Cooperatives		1,131</a:t>
            </a:r>
          </a:p>
          <a:p>
            <a:pPr eaLnBrk="1" hangingPunct="1">
              <a:lnSpc>
                <a:spcPts val="3000"/>
              </a:lnSpc>
              <a:spcBef>
                <a:spcPct val="0"/>
              </a:spcBef>
              <a:buClr>
                <a:schemeClr val="accent2"/>
              </a:buClr>
              <a:buFontTx/>
              <a:buNone/>
            </a:pPr>
            <a:r>
              <a:rPr lang="en-US" altLang="ko-KR" sz="20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   Agricultural Cooperatives                                          936</a:t>
            </a:r>
          </a:p>
          <a:p>
            <a:pPr eaLnBrk="1" hangingPunct="1">
              <a:lnSpc>
                <a:spcPts val="3000"/>
              </a:lnSpc>
              <a:spcBef>
                <a:spcPct val="0"/>
              </a:spcBef>
              <a:buClr>
                <a:schemeClr val="accent2"/>
              </a:buClr>
              <a:buFontTx/>
              <a:buNone/>
            </a:pPr>
            <a:r>
              <a:rPr lang="en-US" altLang="ko-KR" sz="20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   Livestock Cooperatives                                                  116</a:t>
            </a:r>
          </a:p>
          <a:p>
            <a:pPr eaLnBrk="1" hangingPunct="1">
              <a:lnSpc>
                <a:spcPts val="3000"/>
              </a:lnSpc>
              <a:spcBef>
                <a:spcPct val="0"/>
              </a:spcBef>
              <a:buClr>
                <a:schemeClr val="accent2"/>
              </a:buClr>
              <a:buFontTx/>
              <a:buNone/>
            </a:pPr>
            <a:r>
              <a:rPr lang="en-US" altLang="ko-KR" sz="20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   Commodity Cooperatives                                               68 </a:t>
            </a:r>
          </a:p>
          <a:p>
            <a:pPr eaLnBrk="1" hangingPunct="1">
              <a:lnSpc>
                <a:spcPts val="3000"/>
              </a:lnSpc>
              <a:spcBef>
                <a:spcPct val="0"/>
              </a:spcBef>
              <a:buClr>
                <a:schemeClr val="accent2"/>
              </a:buClr>
              <a:buFontTx/>
              <a:buNone/>
            </a:pPr>
            <a:r>
              <a:rPr lang="en-US" altLang="ko-KR" sz="20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   Ginseng Cooperatives                                                       11</a:t>
            </a:r>
          </a:p>
        </p:txBody>
      </p:sp>
      <p:sp>
        <p:nvSpPr>
          <p:cNvPr id="26" name="직사각형 2"/>
          <p:cNvSpPr>
            <a:spLocks noChangeArrowheads="1"/>
          </p:cNvSpPr>
          <p:nvPr/>
        </p:nvSpPr>
        <p:spPr bwMode="auto">
          <a:xfrm>
            <a:off x="5726539" y="4930028"/>
            <a:ext cx="57583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accent2"/>
              </a:buClr>
              <a:buFontTx/>
              <a:buNone/>
            </a:pPr>
            <a:r>
              <a:rPr lang="en-US" altLang="ko-KR" sz="2400" dirty="0">
                <a:gradFill>
                  <a:gsLst>
                    <a:gs pos="0">
                      <a:srgbClr val="00B0F0"/>
                    </a:gs>
                    <a:gs pos="100000">
                      <a:srgbClr val="00B0F0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NH Bank Branches                                         1,151</a:t>
            </a:r>
          </a:p>
        </p:txBody>
      </p:sp>
      <p:sp>
        <p:nvSpPr>
          <p:cNvPr id="2" name="직사각형 1"/>
          <p:cNvSpPr/>
          <p:nvPr/>
        </p:nvSpPr>
        <p:spPr>
          <a:xfrm>
            <a:off x="5726540" y="4537918"/>
            <a:ext cx="430117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  <a:spcBef>
                <a:spcPct val="0"/>
              </a:spcBef>
              <a:buClr>
                <a:schemeClr val="accent2"/>
              </a:buClr>
            </a:pPr>
            <a:r>
              <a:rPr lang="en-US" altLang="ko-KR" sz="2400" dirty="0">
                <a:gradFill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Cooperative Banking Branches           4,649</a:t>
            </a:r>
            <a:endParaRPr lang="ko-KR" altLang="en-US" sz="2400" dirty="0">
              <a:gradFill>
                <a:gsLst>
                  <a:gs pos="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5400000" scaled="1"/>
              </a:gradFill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42" name="직선 연결선 41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Ⅰ.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Introducing </a:t>
              </a:r>
              <a:r>
                <a:rPr lang="en-US" altLang="ko-KR" sz="3200" dirty="0" smtClean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NACF - </a:t>
              </a:r>
              <a:r>
                <a:rPr kumimoji="0" lang="en-US" altLang="ko-KR" sz="2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Business </a:t>
              </a:r>
              <a:r>
                <a:rPr kumimoji="0" lang="en-US" altLang="ko-KR" sz="2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network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88" y="1760134"/>
            <a:ext cx="4547240" cy="4778869"/>
          </a:xfrm>
          <a:prstGeom prst="rect">
            <a:avLst/>
          </a:prstGeom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289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1068177" y="1189855"/>
            <a:ext cx="37360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11538" algn="l"/>
              </a:tabLst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/>
                <a:uLnTx/>
                <a:uFillTx/>
                <a:latin typeface="Bahnschrift SemiLight Condensed" panose="020B0502040204020203" pitchFamily="34" charset="0"/>
                <a:ea typeface="a고딕15" panose="02020600000000000000" pitchFamily="18" charset="-127"/>
                <a:cs typeface="+mn-cs"/>
              </a:rPr>
              <a:t>Global Network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5400000" scaled="1"/>
              </a:gradFill>
              <a:effectLst/>
              <a:uLnTx/>
              <a:uFillTx/>
              <a:latin typeface="Bahnschrift SemiLight Condensed" panose="020B0502040204020203" pitchFamily="34" charset="0"/>
              <a:ea typeface="a고딕15" panose="02020600000000000000" pitchFamily="18" charset="-127"/>
              <a:cs typeface="+mn-cs"/>
            </a:endParaRPr>
          </a:p>
        </p:txBody>
      </p:sp>
      <p:pic>
        <p:nvPicPr>
          <p:cNvPr id="57" name="내용 개체 틀 5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068177" y="1986545"/>
            <a:ext cx="5780298" cy="3056250"/>
          </a:xfrm>
          <a:prstGeom prst="rect">
            <a:avLst/>
          </a:prstGeom>
        </p:spPr>
      </p:pic>
      <p:sp>
        <p:nvSpPr>
          <p:cNvPr id="58" name="Text Box 35"/>
          <p:cNvSpPr txBox="1">
            <a:spLocks noChangeArrowheads="1"/>
          </p:cNvSpPr>
          <p:nvPr/>
        </p:nvSpPr>
        <p:spPr bwMode="auto">
          <a:xfrm>
            <a:off x="6986016" y="2829117"/>
            <a:ext cx="554735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2784475" algn="l"/>
              </a:tabLst>
              <a:defRPr kumimoji="1" sz="3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2784475" algn="l"/>
              </a:tabLst>
              <a:defRPr kumimoji="1" sz="28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2784475" algn="l"/>
              </a:tabLst>
              <a:defRPr kumimoji="1" sz="24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2784475" algn="l"/>
              </a:tabLst>
              <a:defRPr kumimoji="1"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2784475" algn="l"/>
              </a:tabLst>
              <a:defRPr kumimoji="1"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784475" algn="l"/>
              </a:tabLst>
              <a:defRPr kumimoji="1"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784475" algn="l"/>
              </a:tabLst>
              <a:defRPr kumimoji="1"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784475" algn="l"/>
              </a:tabLst>
              <a:defRPr kumimoji="1"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2784475" algn="l"/>
              </a:tabLst>
              <a:defRPr kumimoji="1"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eaLnBrk="1" hangingPunct="1">
              <a:lnSpc>
                <a:spcPts val="3000"/>
              </a:lnSpc>
              <a:spcBef>
                <a:spcPct val="0"/>
              </a:spcBef>
              <a:buClr>
                <a:schemeClr val="accent2"/>
              </a:buClr>
              <a:buFontTx/>
              <a:buNone/>
            </a:pPr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Subsidiaries of Agri-Business          14</a:t>
            </a:r>
          </a:p>
          <a:p>
            <a:pPr eaLnBrk="1" hangingPunct="1">
              <a:lnSpc>
                <a:spcPts val="3000"/>
              </a:lnSpc>
              <a:spcBef>
                <a:spcPct val="0"/>
              </a:spcBef>
              <a:buClr>
                <a:schemeClr val="accent2"/>
              </a:buClr>
              <a:buNone/>
            </a:pPr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Subsidiaries of Financial Group       17</a:t>
            </a:r>
            <a:endParaRPr lang="ko-KR" altLang="en-US" sz="24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  <a:p>
            <a:pPr eaLnBrk="1" hangingPunct="1">
              <a:lnSpc>
                <a:spcPts val="3000"/>
              </a:lnSpc>
              <a:spcBef>
                <a:spcPct val="0"/>
              </a:spcBef>
              <a:buClr>
                <a:schemeClr val="accent2"/>
              </a:buClr>
              <a:buNone/>
            </a:pPr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International Networks </a:t>
            </a:r>
            <a:r>
              <a:rPr lang="en-US" altLang="ko-KR" sz="16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(ICA, ICA-AP)</a:t>
            </a:r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     2</a:t>
            </a:r>
            <a:endParaRPr lang="ko-KR" altLang="en-US" sz="24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  <a:p>
            <a:pPr eaLnBrk="1" hangingPunct="1">
              <a:lnSpc>
                <a:spcPts val="3000"/>
              </a:lnSpc>
              <a:spcBef>
                <a:spcPct val="0"/>
              </a:spcBef>
              <a:buClr>
                <a:schemeClr val="accent2"/>
              </a:buClr>
              <a:buFontTx/>
              <a:buNone/>
            </a:pPr>
            <a:r>
              <a:rPr lang="en-US" altLang="ko-KR" sz="2400" dirty="0">
                <a:gradFill>
                  <a:gsLst>
                    <a:gs pos="0">
                      <a:srgbClr val="FFC000"/>
                    </a:gs>
                    <a:gs pos="99000">
                      <a:srgbClr val="FFFF00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Total                                                                33</a:t>
            </a:r>
            <a:endParaRPr lang="ko-KR" altLang="en-US" sz="2400" dirty="0">
              <a:gradFill>
                <a:gsLst>
                  <a:gs pos="0">
                    <a:srgbClr val="FFC000"/>
                  </a:gs>
                  <a:gs pos="99000">
                    <a:srgbClr val="FFFF00"/>
                  </a:gs>
                </a:gsLst>
                <a:lin ang="5400000" scaled="1"/>
              </a:gradFill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14" name="직선 연결선 13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Ⅰ.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Introducing </a:t>
              </a:r>
              <a:r>
                <a:rPr lang="en-US" altLang="ko-KR" sz="3200" dirty="0" smtClean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NACF - </a:t>
              </a:r>
              <a:r>
                <a:rPr kumimoji="0" lang="en-US" altLang="ko-KR" sz="2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Business </a:t>
              </a:r>
              <a:r>
                <a:rPr kumimoji="0" lang="en-US" altLang="ko-KR" sz="2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network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531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 rot="5400000">
            <a:off x="2667001" y="-2667000"/>
            <a:ext cx="6858000" cy="12192001"/>
          </a:xfrm>
          <a:prstGeom prst="rect">
            <a:avLst/>
          </a:prstGeom>
          <a:gradFill flip="none" rotWithShape="1">
            <a:gsLst>
              <a:gs pos="35000">
                <a:srgbClr val="0070C0"/>
              </a:gs>
              <a:gs pos="0">
                <a:srgbClr val="0070C0"/>
              </a:gs>
              <a:gs pos="87000">
                <a:srgbClr val="00B05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16000" rtlCol="0" anchor="ctr"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3000000" scaled="0"/>
              </a:gradFill>
              <a:effectLst/>
              <a:uLnTx/>
              <a:uFillTx/>
              <a:latin typeface="a옛날사진관4" panose="02020600000000000000" pitchFamily="18" charset="-127"/>
              <a:ea typeface="a옛날사진관4" panose="02020600000000000000" pitchFamily="18" charset="-127"/>
              <a:cs typeface="+mn-cs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7" r="66143"/>
          <a:stretch/>
        </p:blipFill>
        <p:spPr>
          <a:xfrm>
            <a:off x="1" y="4293000"/>
            <a:ext cx="3612000" cy="2565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4" b="29312"/>
          <a:stretch/>
        </p:blipFill>
        <p:spPr>
          <a:xfrm>
            <a:off x="6312000" y="1"/>
            <a:ext cx="5880000" cy="423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66304" y="2715507"/>
            <a:ext cx="789333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NH </a:t>
            </a:r>
            <a:r>
              <a:rPr kumimoji="0" lang="en-US" altLang="ko-KR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Cok</a:t>
            </a:r>
            <a:r>
              <a:rPr kumimoji="0" lang="en-US" altLang="ko-K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en-US" altLang="ko-KR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Bank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567160" y="999390"/>
            <a:ext cx="947450" cy="76474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00082" y="1440081"/>
            <a:ext cx="245932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3500000" scaled="1"/>
                </a:gradFill>
                <a:effectLst/>
                <a:uLnTx/>
                <a:uFillTx/>
                <a:latin typeface="Bahnschrift Light Condensed" panose="020B0502040204020203" pitchFamily="34" charset="0"/>
                <a:ea typeface="210 데이라잇 R" panose="02020603020101020101" pitchFamily="18" charset="-127"/>
              </a:rPr>
              <a:t>02</a:t>
            </a:r>
            <a:endParaRPr kumimoji="0" lang="ko-KR" altLang="en-US" sz="166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13500000" scaled="1"/>
              </a:gradFill>
              <a:effectLst/>
              <a:uLnTx/>
              <a:uFillTx/>
              <a:latin typeface="Bahnschrift Light Condensed" panose="020B0502040204020203" pitchFamily="34" charset="0"/>
              <a:ea typeface="210 데이라잇 R" panose="02020603020101020101" pitchFamily="18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46CA8-5506-44CC-9116-B0B681F0BBE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2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그룹 29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31" name="직선 연결선 30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Ⅱ.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kumimoji="0" lang="en-US" altLang="ko-KR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NH</a:t>
              </a:r>
              <a:r>
                <a:rPr kumimoji="0" lang="ko-KR" alt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kumimoji="0" lang="en-US" altLang="ko-KR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kumimoji="0" lang="en-US" altLang="ko-KR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Bank</a:t>
              </a:r>
              <a:r>
                <a:rPr kumimoji="0" lang="ko-KR" alt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–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kumimoji="0" lang="en-US" altLang="ko-KR" sz="2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Background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33" name="오각형 32"/>
          <p:cNvSpPr/>
          <p:nvPr/>
        </p:nvSpPr>
        <p:spPr>
          <a:xfrm>
            <a:off x="426888" y="1228705"/>
            <a:ext cx="4903208" cy="842142"/>
          </a:xfrm>
          <a:prstGeom prst="homePlat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Changes in digital financial environment</a:t>
            </a:r>
            <a:endParaRPr lang="ko-KR" altLang="en-US" sz="2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831462" y="5537303"/>
            <a:ext cx="10472618" cy="881605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Declined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traditional financial industry</a:t>
            </a:r>
            <a:r>
              <a:rPr lang="ko-KR" altLang="en-US" sz="2400" dirty="0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dirty="0">
              <a:solidFill>
                <a:srgbClr val="FFFF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2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→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Acceleration of </a:t>
            </a:r>
            <a:r>
              <a:rPr lang="en-US" altLang="ko-KR" sz="2400" dirty="0" smtClean="0">
                <a:solidFill>
                  <a:srgbClr val="FFFF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Digital Transformation in financial sector</a:t>
            </a:r>
            <a:endParaRPr lang="ko-KR" altLang="en-US" sz="2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오른쪽 화살표 1"/>
          <p:cNvSpPr/>
          <p:nvPr/>
        </p:nvSpPr>
        <p:spPr>
          <a:xfrm>
            <a:off x="5462913" y="1476668"/>
            <a:ext cx="361915" cy="37003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모서리가 둥근 직사각형 2"/>
          <p:cNvSpPr/>
          <p:nvPr/>
        </p:nvSpPr>
        <p:spPr>
          <a:xfrm>
            <a:off x="5976272" y="1228705"/>
            <a:ext cx="5814289" cy="84214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Fourth Industrial Revolution, future of finance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74513" y="3424619"/>
            <a:ext cx="1584176" cy="878440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Changes in Finance</a:t>
            </a:r>
            <a:endParaRPr lang="ko-KR" altLang="en-US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663992"/>
              </p:ext>
            </p:extLst>
          </p:nvPr>
        </p:nvGraphicFramePr>
        <p:xfrm>
          <a:off x="2038961" y="2363607"/>
          <a:ext cx="9888580" cy="29614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809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0072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5932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2000" b="1" dirty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Digitalization</a:t>
                      </a:r>
                      <a:endParaRPr lang="ko-KR" altLang="en-US" sz="2000" b="1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2000" b="1" dirty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Unbundling</a:t>
                      </a:r>
                      <a:endParaRPr lang="ko-KR" altLang="en-US" sz="2000" b="1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2000" b="1" dirty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Intelligence</a:t>
                      </a:r>
                      <a:endParaRPr lang="ko-KR" altLang="en-US" sz="2000" b="1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0210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800" b="0" spc="-15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Changes in financial channels</a:t>
                      </a:r>
                      <a:endParaRPr lang="en-US" altLang="ko-KR" sz="1800" b="0" spc="-15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spc="-150" dirty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·  </a:t>
                      </a:r>
                      <a:r>
                        <a:rPr lang="en-US" altLang="ko-KR" sz="1600" spc="-15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Development</a:t>
                      </a:r>
                      <a:r>
                        <a:rPr lang="en-US" altLang="ko-KR" sz="1600" spc="-150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of </a:t>
                      </a:r>
                      <a:r>
                        <a:rPr lang="en-US" altLang="ko-KR" sz="1600" spc="-15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ICT technology</a:t>
                      </a:r>
                      <a:endParaRPr lang="en-US" altLang="ko-KR" sz="1600" spc="-15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600" spc="-150" dirty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·  </a:t>
                      </a:r>
                      <a:r>
                        <a:rPr lang="en-US" altLang="ko-KR" sz="1600" spc="-15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Tact</a:t>
                      </a:r>
                      <a:r>
                        <a:rPr lang="ko-KR" altLang="en-US" sz="1600" spc="-15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  <a:r>
                        <a:rPr lang="ko-KR" altLang="en-US" sz="1600" spc="-150" dirty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→ </a:t>
                      </a:r>
                      <a:r>
                        <a:rPr lang="en-US" altLang="ko-KR" sz="1600" spc="-150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Untact</a:t>
                      </a:r>
                      <a:r>
                        <a:rPr lang="en-US" altLang="ko-KR" sz="1600" spc="-15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channel</a:t>
                      </a:r>
                      <a:endParaRPr lang="en-US" altLang="ko-KR" sz="1600" spc="-15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800" b="0" spc="-15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Weakened governance</a:t>
                      </a:r>
                      <a:r>
                        <a:rPr lang="en-US" altLang="ko-KR" sz="1800" b="0" spc="-150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800" b="0" spc="-150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of existing finance</a:t>
                      </a:r>
                      <a:endParaRPr lang="en-US" altLang="ko-KR" sz="1800" b="0" spc="-15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800" spc="-150" dirty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·  </a:t>
                      </a:r>
                      <a:r>
                        <a:rPr lang="en-US" altLang="ko-KR" sz="1800" spc="-15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Emergence of new player (</a:t>
                      </a:r>
                      <a:r>
                        <a:rPr lang="en-US" altLang="ko-KR" sz="1800" spc="-150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FinTech</a:t>
                      </a:r>
                      <a:r>
                        <a:rPr lang="en-US" altLang="ko-KR" sz="1800" spc="-15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)</a:t>
                      </a:r>
                      <a:endParaRPr lang="en-US" altLang="ko-KR" sz="1600" spc="-15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600" spc="-150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→ </a:t>
                      </a:r>
                      <a:r>
                        <a:rPr lang="en-US" altLang="ko-KR" sz="1600" spc="-150" baseline="0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Kakao</a:t>
                      </a:r>
                      <a:r>
                        <a:rPr lang="en-US" altLang="ko-KR" sz="1600" spc="-150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Bank, </a:t>
                      </a:r>
                      <a:r>
                        <a:rPr lang="en-US" altLang="ko-KR" sz="1600" spc="-150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TOSS, </a:t>
                      </a:r>
                      <a:r>
                        <a:rPr lang="en-US" altLang="ko-KR" sz="1600" spc="-150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K-Bank</a:t>
                      </a:r>
                      <a:endParaRPr lang="ko-KR" altLang="en-US" sz="1600" spc="-15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800" b="0" strike="noStrike" spc="-15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Service intellectualization 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800" b="0" strike="noStrike" spc="-15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and personalization </a:t>
                      </a:r>
                      <a:endParaRPr lang="en-US" altLang="ko-KR" sz="1800" b="0" strike="noStrike" spc="-150" baseline="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800" spc="-150" dirty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·  </a:t>
                      </a:r>
                      <a:r>
                        <a:rPr lang="en-US" altLang="ko-KR" sz="1800" spc="-15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Spread</a:t>
                      </a:r>
                      <a:r>
                        <a:rPr lang="en-US" altLang="ko-KR" sz="1800" spc="-150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of the 4</a:t>
                      </a:r>
                      <a:r>
                        <a:rPr lang="en-US" altLang="ko-KR" sz="1800" spc="-150" baseline="3000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th</a:t>
                      </a:r>
                      <a:r>
                        <a:rPr lang="en-US" altLang="ko-KR" sz="1800" spc="-150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Industrial Revolution technology</a:t>
                      </a:r>
                      <a:endParaRPr lang="en-US" altLang="ko-KR" sz="1600" spc="-150" baseline="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600" spc="-150" baseline="0" dirty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→ </a:t>
                      </a:r>
                      <a:r>
                        <a:rPr lang="en-US" altLang="ko-KR" sz="1600" spc="-150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Accelerated quality gap among banks </a:t>
                      </a:r>
                      <a:endParaRPr lang="ko-KR" altLang="en-US" sz="1800" spc="-15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9234443" y="6463926"/>
            <a:ext cx="2743200" cy="365125"/>
          </a:xfrm>
        </p:spPr>
        <p:txBody>
          <a:bodyPr/>
          <a:lstStyle/>
          <a:p>
            <a:fld id="{F5795100-0AFA-42AC-86AB-E43100F9E95A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903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8" name="직선 연결선 7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Ⅱ.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NH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 err="1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Bank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– </a:t>
              </a:r>
              <a:r>
                <a:rPr lang="en-US" altLang="ko-KR" sz="24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Background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14381" y="1901041"/>
            <a:ext cx="7836458" cy="1622088"/>
          </a:xfrm>
          <a:prstGeom prst="rect">
            <a:avLst/>
          </a:prstGeom>
          <a:noFill/>
        </p:spPr>
        <p:txBody>
          <a:bodyPr wrap="none" lIns="143360" tIns="71680" rIns="143360" bIns="71680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 Own both </a:t>
            </a:r>
            <a:r>
              <a:rPr lang="en-US" altLang="ko-KR" sz="24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finance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and </a:t>
            </a:r>
            <a:r>
              <a:rPr lang="en-US" altLang="ko-KR" sz="24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distribution channels</a:t>
            </a:r>
            <a:endParaRPr lang="en-US" altLang="ko-KR" sz="2400" dirty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ko-KR" sz="2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Clr>
                <a:schemeClr val="tx1"/>
              </a:buClr>
            </a:pP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 Financial knowhow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+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distribution network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400" dirty="0" smtClean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>
              <a:buClr>
                <a:schemeClr val="tx1"/>
              </a:buClr>
            </a:pP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=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New platform</a:t>
            </a:r>
            <a:endParaRPr lang="en-US" altLang="ko-KR" sz="2400" dirty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1763" y="3029182"/>
            <a:ext cx="1846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800" b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</a:lstStyle>
          <a:p>
            <a:pPr algn="ctr"/>
            <a:r>
              <a:rPr lang="en-US" altLang="ko-KR" b="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Strength </a:t>
            </a:r>
          </a:p>
          <a:p>
            <a:pPr algn="ctr"/>
            <a:r>
              <a:rPr lang="en-US" altLang="ko-KR" b="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of </a:t>
            </a:r>
            <a:r>
              <a:rPr lang="en-US" altLang="ko-KR" b="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NHCF</a:t>
            </a:r>
            <a:endParaRPr lang="ko-KR" altLang="en-US" b="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94" y="1092742"/>
            <a:ext cx="2903180" cy="2791826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594205" y="4099725"/>
            <a:ext cx="11003436" cy="1830430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Differentiating</a:t>
            </a:r>
            <a:r>
              <a:rPr lang="en-US" altLang="ko-KR" sz="32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from other financial firms</a:t>
            </a:r>
            <a:endParaRPr lang="en-US" altLang="ko-KR" sz="3200" dirty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ko-KR" altLang="en-US" sz="2800" b="1" dirty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→</a:t>
            </a:r>
            <a:r>
              <a:rPr lang="ko-KR" altLang="en-US" sz="2800" dirty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8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Building &lt;NH </a:t>
            </a:r>
            <a:r>
              <a:rPr lang="en-US" altLang="ko-KR" sz="2800" dirty="0" err="1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Cok</a:t>
            </a:r>
            <a:r>
              <a:rPr lang="en-US" altLang="ko-KR" sz="28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Bank&gt;, </a:t>
            </a:r>
            <a:r>
              <a:rPr lang="en-US" altLang="ko-KR" sz="2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 mobile platform specialized in Agricultural and Livestock Cooperatives</a:t>
            </a:r>
            <a:endParaRPr lang="en-US" altLang="ko-KR" sz="2800" dirty="0">
              <a:solidFill>
                <a:schemeClr val="accent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838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Ⅱ.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NH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 err="1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Bank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– </a:t>
              </a:r>
              <a:r>
                <a:rPr lang="en-US" altLang="ko-KR" sz="2400" dirty="0" smtClean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Definition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49" y="1140890"/>
            <a:ext cx="3725434" cy="15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직사각형 31"/>
          <p:cNvSpPr>
            <a:spLocks noChangeArrowheads="1"/>
          </p:cNvSpPr>
          <p:nvPr/>
        </p:nvSpPr>
        <p:spPr bwMode="auto">
          <a:xfrm>
            <a:off x="816864" y="4777924"/>
            <a:ext cx="5065453" cy="1595981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46800" rIns="0" bIns="46800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sz="2400" b="1" dirty="0" err="1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Cok</a:t>
            </a:r>
            <a:r>
              <a:rPr lang="en-US" altLang="ko-KR" sz="2400" b="1" dirty="0" smtClean="0">
                <a:solidFill>
                  <a:srgbClr val="C0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Food (Shopping)</a:t>
            </a:r>
          </a:p>
          <a:p>
            <a:pPr algn="ctr" eaLnBrk="1" hangingPunct="1"/>
            <a:endParaRPr lang="en-US" altLang="ko-KR" sz="800" b="1" dirty="0">
              <a:solidFill>
                <a:schemeClr val="tx1">
                  <a:lumMod val="85000"/>
                  <a:lumOff val="1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eaLnBrk="1" hangingPunct="1"/>
            <a:r>
              <a:rPr lang="en-US" altLang="ko-K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Users can buy conveniently </a:t>
            </a:r>
          </a:p>
          <a:p>
            <a:pPr algn="ctr" eaLnBrk="1" hangingPunct="1"/>
            <a:r>
              <a:rPr lang="en-US" altLang="ko-K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the fresh agricultural </a:t>
            </a:r>
          </a:p>
          <a:p>
            <a:pPr algn="ctr" eaLnBrk="1" hangingPunct="1"/>
            <a:r>
              <a:rPr lang="en-US" altLang="ko-K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and livestock product of NACF. 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992085" y="5382286"/>
            <a:ext cx="4698867" cy="2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직사각형 31"/>
          <p:cNvSpPr>
            <a:spLocks noChangeArrowheads="1"/>
          </p:cNvSpPr>
          <p:nvPr/>
        </p:nvSpPr>
        <p:spPr bwMode="auto">
          <a:xfrm>
            <a:off x="6170348" y="4777925"/>
            <a:ext cx="5363284" cy="1595980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000" tIns="46800" rIns="90000" bIns="46800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en-US" altLang="ko-KR" sz="2400" b="1" dirty="0" err="1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Cok</a:t>
            </a:r>
            <a:r>
              <a:rPr lang="en-US" altLang="ko-KR" sz="2400" b="1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Farm (Information)</a:t>
            </a:r>
            <a:endParaRPr lang="en-US" altLang="ko-KR" sz="2400" b="1" dirty="0">
              <a:solidFill>
                <a:srgbClr val="00B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eaLnBrk="1" hangingPunct="1"/>
            <a:endParaRPr lang="en-US" altLang="ko-KR" b="1" dirty="0">
              <a:solidFill>
                <a:schemeClr val="tx1">
                  <a:lumMod val="85000"/>
                  <a:lumOff val="1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eaLnBrk="1" hangingPunct="1"/>
            <a:r>
              <a:rPr lang="en-US" altLang="ko-KR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 mobile communication channel between copartners and NACF. 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 flipV="1">
            <a:off x="6264387" y="5382282"/>
            <a:ext cx="5171709" cy="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64374" y="2776292"/>
            <a:ext cx="80671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altLang="ko-KR" sz="24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 simple mobile banking application </a:t>
            </a:r>
            <a:r>
              <a:rPr lang="en-US" altLang="ko-KR" sz="24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built on </a:t>
            </a:r>
            <a:r>
              <a:rPr lang="en-US" altLang="ko-KR" sz="24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Fin Tech technology </a:t>
            </a:r>
            <a:r>
              <a:rPr lang="en-US" altLang="ko-KR" sz="24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that users can check balance, remittance, </a:t>
            </a:r>
            <a:r>
              <a:rPr lang="en-US" altLang="ko-KR" sz="24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payment </a:t>
            </a:r>
            <a:r>
              <a:rPr lang="en-US" altLang="ko-KR" sz="24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and </a:t>
            </a:r>
          </a:p>
          <a:p>
            <a:pPr algn="ctr" defTabSz="914354">
              <a:defRPr/>
            </a:pPr>
            <a:r>
              <a:rPr lang="en-US" altLang="ko-KR" sz="24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other life finance through </a:t>
            </a:r>
            <a:r>
              <a:rPr lang="en-US" altLang="ko-KR" sz="24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simple authentication. </a:t>
            </a:r>
            <a:endParaRPr lang="ko-KR" altLang="en-US" sz="2400" b="1" dirty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이등변 삼각형 14"/>
          <p:cNvSpPr/>
          <p:nvPr/>
        </p:nvSpPr>
        <p:spPr>
          <a:xfrm rot="10800000">
            <a:off x="3067211" y="4385153"/>
            <a:ext cx="504056" cy="242625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6" name="이등변 삼각형 15"/>
          <p:cNvSpPr/>
          <p:nvPr/>
        </p:nvSpPr>
        <p:spPr>
          <a:xfrm rot="10800000">
            <a:off x="8650631" y="4421729"/>
            <a:ext cx="504056" cy="242625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9234443" y="6477373"/>
            <a:ext cx="2743200" cy="365125"/>
          </a:xfrm>
        </p:spPr>
        <p:txBody>
          <a:bodyPr/>
          <a:lstStyle/>
          <a:p>
            <a:fld id="{F5795100-0AFA-42AC-86AB-E43100F9E95A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324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/>
          <p:cNvGrpSpPr/>
          <p:nvPr/>
        </p:nvGrpSpPr>
        <p:grpSpPr>
          <a:xfrm>
            <a:off x="819223" y="1469972"/>
            <a:ext cx="3969732" cy="5223436"/>
            <a:chOff x="406449" y="1491735"/>
            <a:chExt cx="2524070" cy="365580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35" y="1643303"/>
              <a:ext cx="2262187" cy="3444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직사각형 6"/>
            <p:cNvSpPr/>
            <p:nvPr/>
          </p:nvSpPr>
          <p:spPr>
            <a:xfrm>
              <a:off x="406449" y="1491735"/>
              <a:ext cx="2524070" cy="3655809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60" tIns="71680" rIns="143360" bIns="71680" rtlCol="0" anchor="ctr"/>
            <a:lstStyle/>
            <a:p>
              <a:pPr algn="ctr"/>
              <a:endParaRPr lang="ko-KR" altLang="en-US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8352" y="2573109"/>
              <a:ext cx="2083625" cy="576250"/>
            </a:xfrm>
            <a:prstGeom prst="rect">
              <a:avLst/>
            </a:prstGeom>
            <a:noFill/>
          </p:spPr>
          <p:txBody>
            <a:bodyPr wrap="square" lIns="143360" tIns="71680" rIns="143360" bIns="71680" rtlCol="0">
              <a:spAutoFit/>
            </a:bodyPr>
            <a:lstStyle/>
            <a:p>
              <a:pPr algn="ctr"/>
              <a:r>
                <a:rPr lang="ko-KR" altLang="en-US" sz="1400" dirty="0" err="1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내맘</a:t>
              </a:r>
              <a:r>
                <a:rPr lang="en-US" altLang="ko-KR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</a:t>
              </a:r>
              <a:r>
                <a:rPr lang="ko-KR" altLang="en-US" sz="1400" dirty="0" err="1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콕통장</a:t>
              </a:r>
              <a:endPara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r>
                <a:rPr lang="en-US" altLang="ko-KR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352-0123-2345-56</a:t>
              </a:r>
            </a:p>
            <a:p>
              <a:pPr algn="ctr"/>
              <a:r>
                <a:rPr lang="en-US" altLang="ko-KR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215,000,000</a:t>
              </a:r>
              <a:r>
                <a:rPr lang="ko-KR" altLang="en-US" sz="1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원</a:t>
              </a: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611102" y="1872819"/>
              <a:ext cx="621518" cy="207864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5373792" y="2100502"/>
            <a:ext cx="6480000" cy="4017909"/>
            <a:chOff x="5520097" y="2259001"/>
            <a:chExt cx="4392340" cy="2400606"/>
          </a:xfrm>
        </p:grpSpPr>
        <p:sp>
          <p:nvSpPr>
            <p:cNvPr id="10" name="모서리가 둥근 직사각형 9"/>
            <p:cNvSpPr/>
            <p:nvPr/>
          </p:nvSpPr>
          <p:spPr bwMode="auto">
            <a:xfrm>
              <a:off x="5520097" y="2259001"/>
              <a:ext cx="1439998" cy="30190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46800" rIns="0" bIns="46800" anchor="ctr"/>
            <a:lstStyle/>
            <a:p>
              <a:pPr algn="ctr" defTabSz="914354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BANK</a:t>
              </a:r>
              <a:endParaRPr kumimoji="1" lang="ko-KR" altLang="en-US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 bwMode="auto">
            <a:xfrm>
              <a:off x="5520097" y="2597955"/>
              <a:ext cx="4392340" cy="206165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4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46800" rIns="90000" bIns="46800" anchor="ctr"/>
            <a:lstStyle/>
            <a:p>
              <a:pPr marL="285737" indent="-285737" defTabSz="914354" fontAlgn="base" latinLnBrk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ko-KR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A simple login </a:t>
              </a:r>
            </a:p>
            <a:p>
              <a:pPr defTabSz="914354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ko-KR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  without a financial authentication certificate</a:t>
              </a:r>
              <a:endParaRPr lang="en-US" altLang="ko-KR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marL="285737" indent="-285737" defTabSz="914354" fontAlgn="base" latinLnBrk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endParaRPr lang="en-US" altLang="ko-KR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marL="285737" indent="-285737" defTabSz="914354" fontAlgn="base" latinLnBrk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ko-KR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Financial transaction: checking bank statement, remittance, foreign exchange, deposit, loan, etc. </a:t>
              </a:r>
              <a:endParaRPr lang="en-US" altLang="ko-KR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marL="285737" indent="-285737" defTabSz="914354" fontAlgn="base" latinLnBrk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endParaRPr lang="en-US" altLang="ko-KR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marL="285737" indent="-285737" defTabSz="914354" fontAlgn="base" latinLnBrk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ko-KR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Life finance: paying utility bills, transport card, etc.</a:t>
              </a:r>
              <a:endParaRPr lang="en-US" altLang="ko-KR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marL="285737" indent="-285737" defTabSz="914354" fontAlgn="base" latinLnBrk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endParaRPr lang="en-US" altLang="ko-KR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marL="285737" indent="-285737" defTabSz="914354" fontAlgn="base" latinLnBrk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ko-KR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Affiliated benefits: recommending stocks, giving a gift, etc. </a:t>
              </a:r>
              <a:endParaRPr kumimoji="1" lang="ko-KR" altLang="en-US" kern="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2" name="모서리가 둥근 직사각형 11"/>
            <p:cNvSpPr/>
            <p:nvPr/>
          </p:nvSpPr>
          <p:spPr bwMode="auto">
            <a:xfrm>
              <a:off x="8472437" y="2259001"/>
              <a:ext cx="1440000" cy="30190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0000" tIns="46800" rIns="90000" bIns="46800" anchor="ctr"/>
            <a:lstStyle/>
            <a:p>
              <a:pPr algn="ctr" defTabSz="914354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kern="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kumimoji="1" lang="en-US" altLang="ko-KR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Farm</a:t>
              </a:r>
              <a:endParaRPr kumimoji="1" lang="ko-KR" altLang="en-US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3" name="모서리가 둥근 직사각형 12"/>
            <p:cNvSpPr/>
            <p:nvPr/>
          </p:nvSpPr>
          <p:spPr bwMode="auto">
            <a:xfrm>
              <a:off x="6996266" y="2259001"/>
              <a:ext cx="1440000" cy="30190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0000" tIns="46800" rIns="90000" bIns="46800" anchor="ctr"/>
            <a:lstStyle/>
            <a:p>
              <a:pPr algn="ctr" defTabSz="914354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kern="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kumimoji="1" lang="en-US" altLang="ko-KR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Food</a:t>
              </a:r>
              <a:endParaRPr kumimoji="1" lang="ko-KR" altLang="en-US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20" name="직선 연결선 19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Ⅱ.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NH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 err="1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Bank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– </a:t>
              </a:r>
              <a:r>
                <a:rPr lang="en-US" altLang="ko-KR" sz="2400" dirty="0" smtClean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Main Screen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22" name="오각형 21"/>
          <p:cNvSpPr/>
          <p:nvPr/>
        </p:nvSpPr>
        <p:spPr>
          <a:xfrm>
            <a:off x="370963" y="1055648"/>
            <a:ext cx="3240000" cy="432000"/>
          </a:xfrm>
          <a:prstGeom prst="homePlat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>
                <a:latin typeface="HY견고딕" panose="02030600000101010101" pitchFamily="18" charset="-127"/>
                <a:ea typeface="HY견고딕" panose="02030600000101010101" pitchFamily="18" charset="-127"/>
              </a:rPr>
              <a:t>BANK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010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 rot="5400000">
            <a:off x="2667001" y="-2667000"/>
            <a:ext cx="6858000" cy="12192001"/>
          </a:xfrm>
          <a:prstGeom prst="rect">
            <a:avLst/>
          </a:prstGeom>
          <a:gradFill flip="none" rotWithShape="1">
            <a:gsLst>
              <a:gs pos="35000">
                <a:srgbClr val="0070C0"/>
              </a:gs>
              <a:gs pos="0">
                <a:srgbClr val="0070C0"/>
              </a:gs>
              <a:gs pos="87000">
                <a:srgbClr val="00B05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16000" rtlCol="0" anchor="ctr"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3000000" scaled="0"/>
              </a:gradFill>
              <a:effectLst/>
              <a:uLnTx/>
              <a:uFillTx/>
              <a:latin typeface="a옛날사진관4" panose="02020600000000000000" pitchFamily="18" charset="-127"/>
              <a:ea typeface="a옛날사진관4" panose="02020600000000000000" pitchFamily="18" charset="-127"/>
              <a:cs typeface="+mn-cs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7" r="66143"/>
          <a:stretch/>
        </p:blipFill>
        <p:spPr>
          <a:xfrm>
            <a:off x="1" y="4293000"/>
            <a:ext cx="3612000" cy="2565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4" b="29312"/>
          <a:stretch/>
        </p:blipFill>
        <p:spPr>
          <a:xfrm>
            <a:off x="6312000" y="1"/>
            <a:ext cx="5880000" cy="423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54112" y="1842760"/>
            <a:ext cx="7893338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3200" b="1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Ⅰ. </a:t>
            </a:r>
            <a:r>
              <a:rPr lang="en-US" altLang="ko-KR" sz="3200" b="1" dirty="0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Introducing NACF</a:t>
            </a:r>
            <a:endParaRPr lang="en-US" altLang="ko-KR" sz="3200" b="1" dirty="0">
              <a:solidFill>
                <a:prstClr val="white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함초롬바탕" panose="02030504000101010101" pitchFamily="18" charset="-127"/>
            </a:endParaRPr>
          </a:p>
          <a:p>
            <a:pPr marL="742950" marR="0" lvl="0" indent="-7429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altLang="ko-KR" sz="2800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Overview</a:t>
            </a:r>
          </a:p>
          <a:p>
            <a:pPr marL="742950" marR="0" lvl="0" indent="-7429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altLang="ko-KR" sz="2800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History</a:t>
            </a:r>
          </a:p>
          <a:p>
            <a:pPr marL="742950" marR="0" lvl="0" indent="-7429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altLang="ko-KR" sz="2800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Business network</a:t>
            </a:r>
          </a:p>
          <a:p>
            <a:pPr marL="742950" marR="0" lvl="0" indent="-7429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lang="en-US" altLang="ko-KR" sz="3200" dirty="0">
              <a:solidFill>
                <a:prstClr val="white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함초롬바탕" panose="02030504000101010101" pitchFamily="18" charset="-127"/>
            </a:endParaRPr>
          </a:p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3200" b="1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Ⅱ. </a:t>
            </a:r>
            <a:r>
              <a:rPr lang="en-US" altLang="ko-KR" sz="3200" b="1" dirty="0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NH </a:t>
            </a:r>
            <a:r>
              <a:rPr lang="en-US" altLang="ko-KR" sz="3200" b="1" dirty="0" err="1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Cok</a:t>
            </a:r>
            <a:r>
              <a:rPr lang="en-US" altLang="ko-KR" sz="3200" b="1" dirty="0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 Bank</a:t>
            </a:r>
            <a:endParaRPr lang="en-US" altLang="ko-KR" sz="3200" b="1" dirty="0">
              <a:solidFill>
                <a:prstClr val="white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함초롬바탕" panose="02030504000101010101" pitchFamily="18" charset="-127"/>
            </a:endParaRPr>
          </a:p>
          <a:p>
            <a:pPr marL="742950" marR="0" lvl="0" indent="-7429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altLang="ko-KR" sz="2800" dirty="0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Background</a:t>
            </a:r>
            <a:endParaRPr lang="en-US" altLang="ko-KR" sz="2800" dirty="0">
              <a:solidFill>
                <a:prstClr val="white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함초롬바탕" panose="02030504000101010101" pitchFamily="18" charset="-127"/>
            </a:endParaRPr>
          </a:p>
          <a:p>
            <a:pPr marL="742950" marR="0" lvl="0" indent="-7429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altLang="ko-KR" sz="2800" dirty="0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Definition</a:t>
            </a:r>
            <a:endParaRPr lang="en-US" altLang="ko-KR" sz="2800" dirty="0">
              <a:solidFill>
                <a:prstClr val="white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함초롬바탕" panose="02030504000101010101" pitchFamily="18" charset="-127"/>
            </a:endParaRPr>
          </a:p>
          <a:p>
            <a:pPr marL="742950" marR="0" lvl="0" indent="-7429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altLang="ko-KR" sz="2800" dirty="0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Main service</a:t>
            </a:r>
            <a:endParaRPr lang="en-US" altLang="ko-KR" sz="2800" dirty="0">
              <a:solidFill>
                <a:prstClr val="white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함초롬바탕" panose="02030504000101010101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567160" y="999390"/>
            <a:ext cx="947450" cy="76474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14610" y="999389"/>
            <a:ext cx="1377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3500000" scaled="1"/>
                </a:gradFill>
                <a:effectLst/>
                <a:uLnTx/>
                <a:uFillTx/>
                <a:latin typeface="Bahnschrift Light Condensed" panose="020B0502040204020203" pitchFamily="34" charset="0"/>
                <a:ea typeface="210 데이라잇 R" panose="02020603020101020101" pitchFamily="18" charset="-127"/>
              </a:rPr>
              <a:t>Contents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13500000" scaled="1"/>
              </a:gradFill>
              <a:effectLst/>
              <a:uLnTx/>
              <a:uFillTx/>
              <a:latin typeface="Bahnschrift Light Condensed" panose="020B0502040204020203" pitchFamily="34" charset="0"/>
              <a:ea typeface="210 데이라잇 R" panose="02020603020101020101" pitchFamily="18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46CA8-5506-44CC-9116-B0B681F0BBE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93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5295036" y="2094584"/>
            <a:ext cx="6632504" cy="2880000"/>
            <a:chOff x="6314472" y="2259001"/>
            <a:chExt cx="4495712" cy="2355494"/>
          </a:xfrm>
        </p:grpSpPr>
        <p:sp>
          <p:nvSpPr>
            <p:cNvPr id="5" name="모서리가 둥근 직사각형 4"/>
            <p:cNvSpPr/>
            <p:nvPr/>
          </p:nvSpPr>
          <p:spPr bwMode="auto">
            <a:xfrm>
              <a:off x="6314472" y="2259001"/>
              <a:ext cx="1440000" cy="30190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0000" tIns="46800" rIns="90000" bIns="46800" anchor="ctr"/>
            <a:lstStyle/>
            <a:p>
              <a:pPr algn="ctr" defTabSz="914354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BANK</a:t>
              </a:r>
              <a:endParaRPr kumimoji="1" lang="ko-KR" altLang="en-US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6" name="직사각형 5"/>
            <p:cNvSpPr/>
            <p:nvPr/>
          </p:nvSpPr>
          <p:spPr bwMode="auto">
            <a:xfrm>
              <a:off x="6322736" y="2597955"/>
              <a:ext cx="4487448" cy="201654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4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46800" rIns="90000" bIns="4680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Buy </a:t>
              </a:r>
              <a:r>
                <a:rPr lang="en-US" altLang="ko-KR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conveniently reliable and fresh agricultural and livestock product (order/delivery)  </a:t>
              </a:r>
              <a:endParaRPr lang="en-US" altLang="ko-KR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altLang="ko-KR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Sell </a:t>
              </a:r>
              <a:r>
                <a:rPr lang="en-US" altLang="ko-KR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17,000 items under four categories</a:t>
              </a:r>
              <a:endParaRPr lang="en-US" altLang="ko-KR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7" name="모서리가 둥근 직사각형 6"/>
            <p:cNvSpPr/>
            <p:nvPr/>
          </p:nvSpPr>
          <p:spPr bwMode="auto">
            <a:xfrm>
              <a:off x="9266812" y="2259001"/>
              <a:ext cx="1543372" cy="30190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0000" tIns="46800" rIns="90000" bIns="46800" anchor="ctr"/>
            <a:lstStyle/>
            <a:p>
              <a:pPr algn="ctr" defTabSz="914354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kern="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kumimoji="1" lang="en-US" altLang="ko-KR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Farm</a:t>
              </a:r>
              <a:endParaRPr kumimoji="1" lang="ko-KR" altLang="en-US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8" name="모서리가 둥근 직사각형 7"/>
            <p:cNvSpPr/>
            <p:nvPr/>
          </p:nvSpPr>
          <p:spPr bwMode="auto">
            <a:xfrm>
              <a:off x="7790641" y="2259001"/>
              <a:ext cx="1440000" cy="30190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46800" rIns="0" bIns="46800" anchor="ctr"/>
            <a:lstStyle/>
            <a:p>
              <a:pPr algn="ctr" defTabSz="914354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kern="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kumimoji="1" lang="en-US" altLang="ko-KR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Food</a:t>
              </a:r>
              <a:endParaRPr kumimoji="1" lang="ko-KR" altLang="en-US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770928" y="1510956"/>
            <a:ext cx="4203408" cy="5182452"/>
            <a:chOff x="3325693" y="1481652"/>
            <a:chExt cx="2524070" cy="3655809"/>
          </a:xfrm>
        </p:grpSpPr>
        <p:sp>
          <p:nvSpPr>
            <p:cNvPr id="9" name="직사각형 8"/>
            <p:cNvSpPr/>
            <p:nvPr/>
          </p:nvSpPr>
          <p:spPr>
            <a:xfrm>
              <a:off x="3325693" y="1481652"/>
              <a:ext cx="2524070" cy="3655809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60" tIns="71680" rIns="143360" bIns="71680"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819" y="1622366"/>
              <a:ext cx="2168029" cy="3440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직사각형 10"/>
            <p:cNvSpPr/>
            <p:nvPr/>
          </p:nvSpPr>
          <p:spPr>
            <a:xfrm>
              <a:off x="4276968" y="1862736"/>
              <a:ext cx="621518" cy="207864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18" name="직선 연결선 17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Ⅱ.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NH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 err="1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Bank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– </a:t>
              </a:r>
              <a:r>
                <a:rPr lang="en-US" altLang="ko-KR" sz="2400" dirty="0" smtClean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Main Screen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20" name="오각형 19"/>
          <p:cNvSpPr/>
          <p:nvPr/>
        </p:nvSpPr>
        <p:spPr>
          <a:xfrm>
            <a:off x="370963" y="1055648"/>
            <a:ext cx="3240000" cy="432000"/>
          </a:xfrm>
          <a:prstGeom prst="homePlat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Cok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Food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63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5283796" y="2094377"/>
            <a:ext cx="6616848" cy="3028951"/>
            <a:chOff x="6240095" y="2252874"/>
            <a:chExt cx="4485100" cy="2406733"/>
          </a:xfrm>
        </p:grpSpPr>
        <p:sp>
          <p:nvSpPr>
            <p:cNvPr id="6" name="모서리가 둥근 직사각형 5"/>
            <p:cNvSpPr/>
            <p:nvPr/>
          </p:nvSpPr>
          <p:spPr bwMode="auto">
            <a:xfrm>
              <a:off x="6240096" y="2259001"/>
              <a:ext cx="1440000" cy="30190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0000" tIns="46800" rIns="90000" bIns="46800" anchor="ctr"/>
            <a:lstStyle/>
            <a:p>
              <a:pPr algn="ctr" defTabSz="914354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BANK</a:t>
              </a:r>
              <a:endParaRPr kumimoji="1" lang="ko-KR" altLang="en-US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7" name="직사각형 6"/>
            <p:cNvSpPr/>
            <p:nvPr/>
          </p:nvSpPr>
          <p:spPr bwMode="auto">
            <a:xfrm>
              <a:off x="6240095" y="2597955"/>
              <a:ext cx="4485100" cy="206165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4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46800" rIns="90000" bIns="4680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Provides information on investment of copartners, market price of agricultural product, </a:t>
              </a:r>
            </a:p>
            <a:p>
              <a:r>
                <a:rPr lang="en-US" altLang="ko-KR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  detailed shipment of agricultural product, </a:t>
              </a:r>
            </a:p>
            <a:p>
              <a:r>
                <a:rPr lang="en-US" altLang="ko-KR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  details on purchase of agricultural materials,   </a:t>
              </a:r>
            </a:p>
            <a:p>
              <a:r>
                <a:rPr lang="en-US" altLang="ko-KR" dirty="0" smtClean="0">
                  <a:latin typeface="HY견고딕" panose="02030600000101010101" pitchFamily="18" charset="-127"/>
                  <a:ea typeface="HY견고딕" panose="02030600000101010101" pitchFamily="18" charset="-127"/>
                </a:rPr>
                <a:t>   news on NACF and each region, etc. </a:t>
              </a:r>
              <a:r>
                <a:rPr lang="ko-KR" altLang="en-US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/>
              </a:r>
              <a:br>
                <a:rPr lang="en-US" altLang="ko-KR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</a:br>
              <a:r>
                <a:rPr lang="en-US" altLang="ko-KR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Introduced door-to-door delivery service </a:t>
              </a:r>
            </a:p>
            <a:p>
              <a:r>
                <a:rPr lang="en-US" altLang="ko-KR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  (May, 2019)</a:t>
              </a:r>
              <a:endParaRPr lang="en-US" altLang="ko-KR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8" name="모서리가 둥근 직사각형 7"/>
            <p:cNvSpPr/>
            <p:nvPr/>
          </p:nvSpPr>
          <p:spPr bwMode="auto">
            <a:xfrm>
              <a:off x="9192435" y="2252874"/>
              <a:ext cx="1532759" cy="30803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46800" rIns="0" bIns="46800" anchor="ctr"/>
            <a:lstStyle/>
            <a:p>
              <a:pPr algn="ctr" defTabSz="914354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kern="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kumimoji="1" lang="en-US" altLang="ko-KR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Farm</a:t>
              </a:r>
              <a:endParaRPr kumimoji="1" lang="ko-KR" altLang="en-US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9" name="모서리가 둥근 직사각형 8"/>
            <p:cNvSpPr/>
            <p:nvPr/>
          </p:nvSpPr>
          <p:spPr bwMode="auto">
            <a:xfrm>
              <a:off x="7716265" y="2259001"/>
              <a:ext cx="1440000" cy="30190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0000" tIns="46800" rIns="90000" bIns="46800" anchor="ctr"/>
            <a:lstStyle/>
            <a:p>
              <a:pPr algn="ctr" defTabSz="914354" fontAlgn="base" latinLnBrk="0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kern="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kumimoji="1" lang="en-US" altLang="ko-KR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Food</a:t>
              </a:r>
              <a:endParaRPr kumimoji="1" lang="ko-KR" altLang="en-US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829056" y="1572768"/>
            <a:ext cx="4047744" cy="5157215"/>
            <a:chOff x="3315671" y="1503846"/>
            <a:chExt cx="2524070" cy="365580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8760" y="1628775"/>
              <a:ext cx="2230148" cy="3456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직사각형 10"/>
            <p:cNvSpPr/>
            <p:nvPr/>
          </p:nvSpPr>
          <p:spPr>
            <a:xfrm>
              <a:off x="3315671" y="1503846"/>
              <a:ext cx="2524070" cy="3655809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360" tIns="71680" rIns="143360" bIns="71680"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5036736" y="1850286"/>
              <a:ext cx="621518" cy="207864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16" name="직선 연결선 15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Ⅱ.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NH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 err="1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Bank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– </a:t>
              </a:r>
              <a:r>
                <a:rPr lang="en-US" altLang="ko-KR" sz="2400" dirty="0" smtClean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Main Screen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8" name="오각형 17"/>
          <p:cNvSpPr/>
          <p:nvPr/>
        </p:nvSpPr>
        <p:spPr>
          <a:xfrm>
            <a:off x="370963" y="1055648"/>
            <a:ext cx="3240000" cy="432000"/>
          </a:xfrm>
          <a:prstGeom prst="homePlat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Cok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Farm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803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7" name="직선 연결선 6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Ⅱ.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NH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 err="1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Bank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– </a:t>
              </a:r>
              <a:r>
                <a:rPr lang="en-US" altLang="ko-KR" sz="2400" dirty="0" smtClean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Main Performances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110220" y="6073774"/>
            <a:ext cx="3867423" cy="421759"/>
          </a:xfrm>
          <a:prstGeom prst="rect">
            <a:avLst/>
          </a:prstGeom>
          <a:noFill/>
        </p:spPr>
        <p:txBody>
          <a:bodyPr wrap="none" lIns="143360" tIns="71680" rIns="143360" bIns="71680" rtlCol="0">
            <a:spAutoFit/>
          </a:bodyPr>
          <a:lstStyle/>
          <a:p>
            <a:r>
              <a:rPr lang="en-US" altLang="ko-KR" sz="18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(As of the end of June, 2019)</a:t>
            </a:r>
            <a:endParaRPr lang="ko-KR" altLang="en-US" sz="18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336475" y="1979600"/>
            <a:ext cx="2057422" cy="2104336"/>
          </a:xfrm>
          <a:prstGeom prst="ellipse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50000"/>
              </a:lnSpc>
            </a:pPr>
            <a:endParaRPr lang="ko-KR" altLang="en-US" sz="2400" b="1" dirty="0">
              <a:solidFill>
                <a:srgbClr val="C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2069135" y="4104348"/>
            <a:ext cx="2057422" cy="2104336"/>
            <a:chOff x="6912090" y="3390901"/>
            <a:chExt cx="1512168" cy="1512168"/>
          </a:xfrm>
        </p:grpSpPr>
        <p:sp>
          <p:nvSpPr>
            <p:cNvPr id="19" name="타원 18"/>
            <p:cNvSpPr/>
            <p:nvPr/>
          </p:nvSpPr>
          <p:spPr>
            <a:xfrm>
              <a:off x="6912090" y="3390901"/>
              <a:ext cx="1512168" cy="1512168"/>
            </a:xfrm>
            <a:prstGeom prst="ellipse">
              <a:avLst/>
            </a:prstGeom>
            <a:solidFill>
              <a:schemeClr val="bg2">
                <a:lumMod val="7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 fontAlgn="base" latinLnBrk="0"/>
              <a:endParaRPr lang="ko-KR" altLang="en-US" sz="1800" b="1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7071429" y="3599755"/>
              <a:ext cx="1193494" cy="1127952"/>
            </a:xfrm>
            <a:prstGeom prst="rect">
              <a:avLst/>
            </a:prstGeom>
          </p:spPr>
          <p:txBody>
            <a:bodyPr wrap="none" lIns="0" rIns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2000" b="1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Effective 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sz="2000" b="1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Client Ratio</a:t>
              </a:r>
              <a:endParaRPr lang="en-US" altLang="ko-KR" sz="2000" b="1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ko-KR" sz="2400" b="1" dirty="0">
                  <a:solidFill>
                    <a:schemeClr val="accent2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81%</a:t>
              </a:r>
              <a:endParaRPr lang="ko-KR" altLang="en-US" sz="2400" b="1" dirty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22" name="직사각형 21"/>
          <p:cNvSpPr/>
          <p:nvPr/>
        </p:nvSpPr>
        <p:spPr>
          <a:xfrm>
            <a:off x="329739" y="2491192"/>
            <a:ext cx="2064158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8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No. of Members</a:t>
            </a:r>
            <a:endParaRPr lang="en-US" altLang="ko-KR" sz="1800" b="1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0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Over 4.65 Million</a:t>
            </a:r>
            <a:endParaRPr lang="en-US" altLang="ko-KR" sz="2000" b="1" dirty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5" name="타원 24"/>
          <p:cNvSpPr/>
          <p:nvPr/>
        </p:nvSpPr>
        <p:spPr>
          <a:xfrm>
            <a:off x="3999797" y="1760694"/>
            <a:ext cx="2611674" cy="2671226"/>
          </a:xfrm>
          <a:prstGeom prst="ellipse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150000"/>
              </a:lnSpc>
            </a:pPr>
            <a:r>
              <a:rPr lang="en-US" altLang="ko-KR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Accumulated</a:t>
            </a:r>
            <a:r>
              <a:rPr lang="en-US" altLang="ko-KR" sz="20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Amount of Commissions Generated</a:t>
            </a:r>
            <a:endParaRPr lang="en-US" altLang="ko-KR" b="1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en-US" altLang="ko-KR" sz="20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1,314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Billion KRW</a:t>
            </a:r>
            <a:endParaRPr lang="ko-KR" altLang="en-US" sz="2000" b="1" dirty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7" name="타원 26"/>
          <p:cNvSpPr/>
          <p:nvPr/>
        </p:nvSpPr>
        <p:spPr>
          <a:xfrm>
            <a:off x="9613617" y="1050663"/>
            <a:ext cx="2464266" cy="2545477"/>
          </a:xfrm>
          <a:prstGeom prst="ellipse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 latinLnBrk="0"/>
            <a:endParaRPr lang="ko-KR" altLang="en-US" sz="1800" b="1" kern="0" dirty="0">
              <a:solidFill>
                <a:srgbClr val="00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9638470" y="1828885"/>
            <a:ext cx="2412519" cy="1092607"/>
          </a:xfrm>
          <a:prstGeom prst="rect">
            <a:avLst/>
          </a:prstGeom>
        </p:spPr>
        <p:txBody>
          <a:bodyPr wrap="none" lIns="0" rIns="0">
            <a:spAutoFit/>
          </a:bodyPr>
          <a:lstStyle/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User Rating </a:t>
            </a:r>
          </a:p>
          <a:p>
            <a:pPr algn="ctr"/>
            <a:r>
              <a:rPr lang="en-US" altLang="ko-KR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at Google </a:t>
            </a:r>
            <a:r>
              <a:rPr lang="en-US" altLang="ko-KR" b="1" dirty="0" err="1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Playstore</a:t>
            </a:r>
            <a:endParaRPr lang="en-US" altLang="ko-KR" b="1" dirty="0" smtClean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endParaRPr lang="en-US" altLang="ko-KR" sz="900" b="1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en-US" altLang="ko-KR" sz="20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4.3/5 Points</a:t>
            </a:r>
            <a:endParaRPr lang="en-US" altLang="ko-KR" sz="2000" b="1" dirty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6842732" y="2774637"/>
            <a:ext cx="2883164" cy="2882720"/>
          </a:xfrm>
          <a:prstGeom prst="ellipse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endParaRPr lang="ko-KR" altLang="en-US" sz="1500" b="1" dirty="0">
              <a:solidFill>
                <a:schemeClr val="tx1">
                  <a:lumMod val="85000"/>
                  <a:lumOff val="1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6363922" y="3703717"/>
            <a:ext cx="38407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Accumulated Amount </a:t>
            </a:r>
          </a:p>
          <a:p>
            <a:pPr algn="ctr">
              <a:lnSpc>
                <a:spcPct val="150000"/>
              </a:lnSpc>
            </a:pPr>
            <a:r>
              <a:rPr lang="en-US" altLang="ko-KR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of Remittance</a:t>
            </a:r>
            <a:endParaRPr lang="en-US" altLang="ko-KR" b="1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0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21</a:t>
            </a:r>
            <a:r>
              <a:rPr lang="ko-KR" altLang="en-US" sz="2000" b="1" dirty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Trillion KRW</a:t>
            </a:r>
            <a:endParaRPr lang="ko-KR" altLang="en-US" sz="2000" b="1" dirty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1" name="오각형 20"/>
          <p:cNvSpPr/>
          <p:nvPr/>
        </p:nvSpPr>
        <p:spPr>
          <a:xfrm>
            <a:off x="370963" y="1055648"/>
            <a:ext cx="6321190" cy="432000"/>
          </a:xfrm>
          <a:prstGeom prst="homePlat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Current state of NH </a:t>
            </a:r>
            <a:r>
              <a:rPr lang="en-US" altLang="ko-KR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Cok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Bank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22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2086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Ⅱ.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NH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 err="1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Bank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– </a:t>
              </a:r>
              <a:r>
                <a:rPr lang="en-US" altLang="ko-KR" sz="2400" dirty="0" smtClean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Main Service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6388608" y="2873763"/>
            <a:ext cx="3535680" cy="1286738"/>
            <a:chOff x="1585513" y="3359462"/>
            <a:chExt cx="1667918" cy="987124"/>
          </a:xfrm>
        </p:grpSpPr>
        <p:sp>
          <p:nvSpPr>
            <p:cNvPr id="11" name="타원형 설명선 10"/>
            <p:cNvSpPr/>
            <p:nvPr/>
          </p:nvSpPr>
          <p:spPr>
            <a:xfrm>
              <a:off x="1585513" y="3359462"/>
              <a:ext cx="1667918" cy="987124"/>
            </a:xfrm>
            <a:prstGeom prst="wedgeEllipseCallout">
              <a:avLst>
                <a:gd name="adj1" fmla="val -68414"/>
                <a:gd name="adj2" fmla="val -19750"/>
              </a:avLst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1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="" xmlns:a16="http://schemas.microsoft.com/office/drawing/2014/main" id="{3044AFDE-DBB9-407D-ACD7-C63BE988150B}"/>
                </a:ext>
              </a:extLst>
            </p:cNvPr>
            <p:cNvSpPr/>
            <p:nvPr/>
          </p:nvSpPr>
          <p:spPr>
            <a:xfrm>
              <a:off x="1669992" y="3623395"/>
              <a:ext cx="1525401" cy="4958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Shows your account balance of </a:t>
              </a:r>
              <a:r>
                <a:rPr lang="en-US" altLang="ko-KR" kern="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Bank</a:t>
              </a:r>
              <a:endParaRPr lang="en-US" altLang="ko-KR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7" name="그룹 16"/>
          <p:cNvGrpSpPr/>
          <p:nvPr/>
        </p:nvGrpSpPr>
        <p:grpSpPr>
          <a:xfrm>
            <a:off x="2278017" y="1560294"/>
            <a:ext cx="3600000" cy="5040000"/>
            <a:chOff x="3289567" y="1523718"/>
            <a:chExt cx="2511554" cy="3656098"/>
          </a:xfrm>
        </p:grpSpPr>
        <p:grpSp>
          <p:nvGrpSpPr>
            <p:cNvPr id="6" name="그룹 5"/>
            <p:cNvGrpSpPr/>
            <p:nvPr/>
          </p:nvGrpSpPr>
          <p:grpSpPr>
            <a:xfrm>
              <a:off x="3289567" y="1523718"/>
              <a:ext cx="2511554" cy="3656098"/>
              <a:chOff x="3289567" y="1523718"/>
              <a:chExt cx="2511554" cy="3656098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9567" y="1523718"/>
                <a:ext cx="2511554" cy="3656098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8" name="직사각형 7"/>
              <p:cNvSpPr/>
              <p:nvPr/>
            </p:nvSpPr>
            <p:spPr>
              <a:xfrm>
                <a:off x="3392891" y="2377662"/>
                <a:ext cx="2293533" cy="103228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ko-KR" altLang="en-US" sz="800" b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직사각형 13"/>
            <p:cNvSpPr/>
            <p:nvPr/>
          </p:nvSpPr>
          <p:spPr>
            <a:xfrm>
              <a:off x="3383366" y="1768062"/>
              <a:ext cx="798109" cy="222663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 b="1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061260" y="2966442"/>
            <a:ext cx="3566169" cy="794434"/>
          </a:xfrm>
          <a:prstGeom prst="rect">
            <a:avLst/>
          </a:prstGeom>
          <a:noFill/>
        </p:spPr>
        <p:txBody>
          <a:bodyPr wrap="square" lIns="143360" tIns="71680" rIns="143360" bIns="71680" rtlCol="0">
            <a:spAutoFit/>
          </a:bodyPr>
          <a:lstStyle/>
          <a:p>
            <a:pPr algn="ctr"/>
            <a:r>
              <a:rPr lang="ko-KR" altLang="en-US" sz="1400" dirty="0" err="1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내맘</a:t>
            </a:r>
            <a:r>
              <a: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N</a:t>
            </a:r>
            <a:r>
              <a:rPr lang="ko-KR" altLang="en-US" sz="1400" dirty="0" err="1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콕통장</a:t>
            </a:r>
            <a:endParaRPr lang="en-US" altLang="ko-KR" sz="1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352-0123-2345-56</a:t>
            </a:r>
          </a:p>
          <a:p>
            <a:pPr algn="ctr"/>
            <a:r>
              <a: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215,000,000</a:t>
            </a:r>
            <a:r>
              <a:rPr lang="ko-KR" altLang="en-US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원</a:t>
            </a:r>
          </a:p>
        </p:txBody>
      </p:sp>
      <p:sp>
        <p:nvSpPr>
          <p:cNvPr id="19" name="오각형 18"/>
          <p:cNvSpPr/>
          <p:nvPr/>
        </p:nvSpPr>
        <p:spPr>
          <a:xfrm>
            <a:off x="370963" y="1055648"/>
            <a:ext cx="3240000" cy="432000"/>
          </a:xfrm>
          <a:prstGeom prst="homePlat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Balance Inquiry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553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/>
          <p:cNvGrpSpPr/>
          <p:nvPr/>
        </p:nvGrpSpPr>
        <p:grpSpPr>
          <a:xfrm>
            <a:off x="1804416" y="1554170"/>
            <a:ext cx="4063296" cy="5040000"/>
            <a:chOff x="7482748" y="2243046"/>
            <a:chExt cx="2836747" cy="3656098"/>
          </a:xfrm>
        </p:grpSpPr>
        <p:grpSp>
          <p:nvGrpSpPr>
            <p:cNvPr id="12" name="그룹 11"/>
            <p:cNvGrpSpPr/>
            <p:nvPr/>
          </p:nvGrpSpPr>
          <p:grpSpPr>
            <a:xfrm>
              <a:off x="7482748" y="2243046"/>
              <a:ext cx="2836747" cy="3656098"/>
              <a:chOff x="2964374" y="1523718"/>
              <a:chExt cx="2836747" cy="3656098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9567" y="1523718"/>
                <a:ext cx="2511554" cy="3656098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87D1067A-DC38-427E-AC13-9A9F48849F77}"/>
                  </a:ext>
                </a:extLst>
              </p:cNvPr>
              <p:cNvSpPr txBox="1"/>
              <p:nvPr/>
            </p:nvSpPr>
            <p:spPr>
              <a:xfrm>
                <a:off x="2964374" y="3129447"/>
                <a:ext cx="184731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ko-KR" altLang="en-US" sz="1100" b="1" dirty="0">
                  <a:solidFill>
                    <a:srgbClr val="FF0000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sp>
          <p:nvSpPr>
            <p:cNvPr id="20" name="직사각형 19"/>
            <p:cNvSpPr/>
            <p:nvPr/>
          </p:nvSpPr>
          <p:spPr>
            <a:xfrm>
              <a:off x="7901740" y="2487390"/>
              <a:ext cx="798109" cy="222663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7915620" y="3897226"/>
              <a:ext cx="784230" cy="201369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24" name="직선 연결선 23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Ⅱ.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NH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 err="1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Bank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– </a:t>
              </a:r>
              <a:r>
                <a:rPr lang="en-US" altLang="ko-KR" sz="24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Main Service</a:t>
              </a:r>
              <a:endParaRPr lang="en-US" altLang="ko-KR" sz="2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6941514" y="3253605"/>
            <a:ext cx="4994454" cy="1175349"/>
            <a:chOff x="1585513" y="3611942"/>
            <a:chExt cx="1667918" cy="987124"/>
          </a:xfrm>
        </p:grpSpPr>
        <p:sp>
          <p:nvSpPr>
            <p:cNvPr id="17" name="타원형 설명선 16"/>
            <p:cNvSpPr/>
            <p:nvPr/>
          </p:nvSpPr>
          <p:spPr>
            <a:xfrm>
              <a:off x="1585513" y="3611942"/>
              <a:ext cx="1667918" cy="987124"/>
            </a:xfrm>
            <a:prstGeom prst="wedgeEllipseCallout">
              <a:avLst>
                <a:gd name="adj1" fmla="val -128193"/>
                <a:gd name="adj2" fmla="val 6039"/>
              </a:avLst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1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="" xmlns:a16="http://schemas.microsoft.com/office/drawing/2014/main" id="{3044AFDE-DBB9-407D-ACD7-C63BE988150B}"/>
                </a:ext>
              </a:extLst>
            </p:cNvPr>
            <p:cNvSpPr/>
            <p:nvPr/>
          </p:nvSpPr>
          <p:spPr>
            <a:xfrm>
              <a:off x="1669991" y="3745137"/>
              <a:ext cx="1525401" cy="7754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Register the bank account </a:t>
              </a:r>
            </a:p>
            <a:p>
              <a:pPr algn="ctr"/>
              <a:r>
                <a:rPr lang="en-US" altLang="ko-KR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that you are using in </a:t>
              </a:r>
              <a:r>
                <a:rPr lang="en-US" altLang="ko-KR" kern="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Bank </a:t>
              </a:r>
            </a:p>
            <a:p>
              <a:pPr algn="ctr"/>
              <a:r>
                <a:rPr lang="en-US" altLang="ko-KR" kern="0" dirty="0" smtClean="0">
                  <a:solidFill>
                    <a:schemeClr val="accent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(5 accounts max.)</a:t>
              </a:r>
              <a:endParaRPr lang="en-US" altLang="ko-KR" kern="0" dirty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097836" y="2966442"/>
            <a:ext cx="3566169" cy="794434"/>
          </a:xfrm>
          <a:prstGeom prst="rect">
            <a:avLst/>
          </a:prstGeom>
          <a:noFill/>
        </p:spPr>
        <p:txBody>
          <a:bodyPr wrap="square" lIns="143360" tIns="71680" rIns="143360" bIns="71680" rtlCol="0">
            <a:spAutoFit/>
          </a:bodyPr>
          <a:lstStyle/>
          <a:p>
            <a:pPr algn="ctr"/>
            <a:r>
              <a:rPr lang="ko-KR" altLang="en-US" sz="1400" dirty="0" err="1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내맘</a:t>
            </a:r>
            <a:r>
              <a: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N</a:t>
            </a:r>
            <a:r>
              <a:rPr lang="ko-KR" altLang="en-US" sz="1400" dirty="0" err="1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콕통장</a:t>
            </a:r>
            <a:endParaRPr lang="en-US" altLang="ko-KR" sz="1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352-0123-2345-56</a:t>
            </a:r>
          </a:p>
          <a:p>
            <a:pPr algn="ctr"/>
            <a:r>
              <a: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215,000,000</a:t>
            </a:r>
            <a:r>
              <a:rPr lang="ko-KR" altLang="en-US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원</a:t>
            </a:r>
          </a:p>
        </p:txBody>
      </p:sp>
      <p:sp>
        <p:nvSpPr>
          <p:cNvPr id="27" name="오각형 26"/>
          <p:cNvSpPr/>
          <p:nvPr/>
        </p:nvSpPr>
        <p:spPr>
          <a:xfrm>
            <a:off x="370963" y="1055648"/>
            <a:ext cx="3240000" cy="432000"/>
          </a:xfrm>
          <a:prstGeom prst="homePlat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Account Signup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952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Ⅱ.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NH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 err="1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Bank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– </a:t>
              </a:r>
              <a:r>
                <a:rPr lang="en-US" altLang="ko-KR" sz="24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Main Service</a:t>
              </a:r>
              <a:endParaRPr lang="en-US" altLang="ko-KR" sz="2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640838" y="974316"/>
            <a:ext cx="8293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Remit </a:t>
            </a:r>
            <a:r>
              <a:rPr lang="en-US" altLang="ko-KR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up to 3 million KRW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a day </a:t>
            </a:r>
          </a:p>
          <a:p>
            <a:r>
              <a:rPr lang="en-US" altLang="ko-KR" sz="2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without a particular security medium</a:t>
            </a:r>
            <a:endParaRPr lang="en-US" altLang="ko-KR" sz="2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오각형 7"/>
          <p:cNvSpPr/>
          <p:nvPr/>
        </p:nvSpPr>
        <p:spPr>
          <a:xfrm>
            <a:off x="370963" y="1055648"/>
            <a:ext cx="3240000" cy="432000"/>
          </a:xfrm>
          <a:prstGeom prst="homePlat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Remittance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1701144" y="1906372"/>
            <a:ext cx="3439323" cy="4616347"/>
            <a:chOff x="3249481" y="1499823"/>
            <a:chExt cx="2567165" cy="3713008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7687" y="1499823"/>
              <a:ext cx="2528959" cy="3713008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249481" y="1760069"/>
              <a:ext cx="1283386" cy="388738"/>
            </a:xfrm>
            <a:prstGeom prst="rect">
              <a:avLst/>
            </a:prstGeom>
            <a:noFill/>
          </p:spPr>
          <p:txBody>
            <a:bodyPr wrap="none" lIns="143360" tIns="71680" rIns="143360" bIns="71680" rtlCol="0">
              <a:spAutoFit/>
            </a:bodyPr>
            <a:lstStyle/>
            <a:p>
              <a:r>
                <a:rPr lang="ko-KR" altLang="en-US" sz="11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자립예탁금</a:t>
              </a:r>
              <a:endParaRPr lang="en-US" altLang="ko-KR" sz="11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r>
                <a:rPr lang="en-US" altLang="ko-KR" sz="11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352-0123-2345-11</a:t>
              </a:r>
              <a:endParaRPr lang="ko-KR" altLang="en-US" sz="11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55906" y="2129406"/>
              <a:ext cx="755727" cy="252585"/>
            </a:xfrm>
            <a:prstGeom prst="rect">
              <a:avLst/>
            </a:prstGeom>
            <a:noFill/>
          </p:spPr>
          <p:txBody>
            <a:bodyPr wrap="none" lIns="143360" tIns="71680" rIns="143360" bIns="71680" rtlCol="0">
              <a:spAutoFit/>
            </a:bodyPr>
            <a:lstStyle/>
            <a:p>
              <a:r>
                <a:rPr lang="en-US" altLang="ko-KR" sz="11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2,631,000</a:t>
              </a:r>
              <a:endParaRPr lang="ko-KR" altLang="en-US" sz="11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5" name="모서리가 둥근 직사각형 4"/>
          <p:cNvSpPr/>
          <p:nvPr/>
        </p:nvSpPr>
        <p:spPr>
          <a:xfrm>
            <a:off x="5459507" y="3412144"/>
            <a:ext cx="6387353" cy="286850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altLang="ko-KR" sz="20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Remittance service</a:t>
            </a:r>
            <a:endParaRPr lang="en-US" altLang="ko-KR" sz="20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0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en-US" altLang="ko-KR" sz="20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account remittance, voice remittance, </a:t>
            </a:r>
          </a:p>
          <a:p>
            <a:r>
              <a:rPr lang="en-US" altLang="ko-KR" sz="2000" dirty="0" err="1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Kakaotalk</a:t>
            </a:r>
            <a:r>
              <a:rPr lang="en-US" altLang="ko-KR" sz="20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remittance, message remittance</a:t>
            </a:r>
            <a:endParaRPr lang="en-US" altLang="ko-KR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dirty="0" smtClean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＊</a:t>
            </a:r>
            <a:r>
              <a:rPr lang="en-US" altLang="ko-KR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Voice remittance</a:t>
            </a:r>
          </a:p>
          <a:p>
            <a:r>
              <a:rPr lang="en-US" altLang="ko-KR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 An account transfer service </a:t>
            </a:r>
          </a:p>
          <a:p>
            <a:r>
              <a:rPr lang="en-US" altLang="ko-KR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that anyone can do with his/her voice</a:t>
            </a:r>
            <a:endParaRPr lang="ko-KR" altLang="en-US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109877" y="1924759"/>
            <a:ext cx="657635" cy="27605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80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타원형 설명선 12"/>
          <p:cNvSpPr/>
          <p:nvPr/>
        </p:nvSpPr>
        <p:spPr>
          <a:xfrm rot="333304">
            <a:off x="6256200" y="2152373"/>
            <a:ext cx="4393872" cy="935046"/>
          </a:xfrm>
          <a:prstGeom prst="wedgeEllipseCallout">
            <a:avLst>
              <a:gd name="adj1" fmla="val -93039"/>
              <a:gd name="adj2" fmla="val -13558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1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="" xmlns:a16="http://schemas.microsoft.com/office/drawing/2014/main" id="{3044AFDE-DBB9-407D-ACD7-C63BE988150B}"/>
              </a:ext>
            </a:extLst>
          </p:cNvPr>
          <p:cNvSpPr/>
          <p:nvPr/>
        </p:nvSpPr>
        <p:spPr>
          <a:xfrm rot="266941">
            <a:off x="6323435" y="2305064"/>
            <a:ext cx="41787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“Enlarged character” service for the elderly clients</a:t>
            </a:r>
            <a:endParaRPr lang="ko-KR" altLang="en-US" kern="0" dirty="0">
              <a:solidFill>
                <a:schemeClr val="tx1">
                  <a:lumMod val="85000"/>
                  <a:lumOff val="1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740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97" y="1951775"/>
            <a:ext cx="2998575" cy="44364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072" y="1944673"/>
            <a:ext cx="3015609" cy="4443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38287" y="5155314"/>
            <a:ext cx="840777" cy="370297"/>
          </a:xfrm>
          <a:prstGeom prst="rect">
            <a:avLst/>
          </a:prstGeom>
          <a:noFill/>
        </p:spPr>
        <p:txBody>
          <a:bodyPr wrap="square" lIns="143360" tIns="71680" rIns="143360" bIns="71680" rtlCol="0">
            <a:spAutoFit/>
          </a:bodyPr>
          <a:lstStyle/>
          <a:p>
            <a:r>
              <a:rPr lang="ko-KR" altLang="en-US" sz="900" dirty="0">
                <a:latin typeface="HY견고딕" panose="02030600000101010101" pitchFamily="18" charset="-127"/>
                <a:ea typeface="HY견고딕" panose="02030600000101010101" pitchFamily="18" charset="-127"/>
              </a:rPr>
              <a:t>○○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7257" y="5157881"/>
            <a:ext cx="800540" cy="370297"/>
          </a:xfrm>
          <a:prstGeom prst="rect">
            <a:avLst/>
          </a:prstGeom>
          <a:noFill/>
        </p:spPr>
        <p:txBody>
          <a:bodyPr wrap="square" lIns="143360" tIns="71680" rIns="143360" bIns="71680" rtlCol="0">
            <a:spAutoFit/>
          </a:bodyPr>
          <a:lstStyle/>
          <a:p>
            <a:r>
              <a:rPr lang="ko-KR" altLang="en-US" sz="900" dirty="0">
                <a:latin typeface="HY견고딕" panose="02030600000101010101" pitchFamily="18" charset="-127"/>
                <a:ea typeface="HY견고딕" panose="02030600000101010101" pitchFamily="18" charset="-127"/>
              </a:rPr>
              <a:t>○○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671" y="1935476"/>
            <a:ext cx="3014855" cy="44527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244624" y="3570847"/>
            <a:ext cx="799014" cy="370297"/>
          </a:xfrm>
          <a:prstGeom prst="rect">
            <a:avLst/>
          </a:prstGeom>
          <a:noFill/>
        </p:spPr>
        <p:txBody>
          <a:bodyPr wrap="square" lIns="143360" tIns="71680" rIns="143360" bIns="71680" rtlCol="0">
            <a:spAutoFit/>
          </a:bodyPr>
          <a:lstStyle/>
          <a:p>
            <a:r>
              <a:rPr lang="ko-KR" altLang="en-US" sz="900" dirty="0">
                <a:latin typeface="HY견고딕" panose="02030600000101010101" pitchFamily="18" charset="-127"/>
                <a:ea typeface="HY견고딕" panose="02030600000101010101" pitchFamily="18" charset="-127"/>
              </a:rPr>
              <a:t>○○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94232" y="3570847"/>
            <a:ext cx="799014" cy="370297"/>
          </a:xfrm>
          <a:prstGeom prst="rect">
            <a:avLst/>
          </a:prstGeom>
          <a:noFill/>
        </p:spPr>
        <p:txBody>
          <a:bodyPr wrap="square" lIns="143360" tIns="71680" rIns="143360" bIns="71680" rtlCol="0">
            <a:spAutoFit/>
          </a:bodyPr>
          <a:lstStyle/>
          <a:p>
            <a:r>
              <a:rPr lang="ko-KR" altLang="en-US" sz="900" dirty="0">
                <a:latin typeface="HY견고딕" panose="02030600000101010101" pitchFamily="18" charset="-127"/>
                <a:ea typeface="HY견고딕" panose="02030600000101010101" pitchFamily="18" charset="-127"/>
              </a:rPr>
              <a:t>○○</a:t>
            </a:r>
          </a:p>
        </p:txBody>
      </p:sp>
      <p:sp>
        <p:nvSpPr>
          <p:cNvPr id="10" name="직사각형 9"/>
          <p:cNvSpPr/>
          <p:nvPr/>
        </p:nvSpPr>
        <p:spPr>
          <a:xfrm>
            <a:off x="518216" y="5715241"/>
            <a:ext cx="2856733" cy="40274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80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0" name="오른쪽 화살표 19"/>
          <p:cNvSpPr/>
          <p:nvPr/>
        </p:nvSpPr>
        <p:spPr bwMode="auto">
          <a:xfrm>
            <a:off x="3782196" y="3789756"/>
            <a:ext cx="515767" cy="617155"/>
          </a:xfrm>
          <a:prstGeom prst="rightArrow">
            <a:avLst>
              <a:gd name="adj1" fmla="val 60367"/>
              <a:gd name="adj2" fmla="val 66130"/>
            </a:avLst>
          </a:prstGeom>
          <a:solidFill>
            <a:schemeClr val="accent1">
              <a:lumMod val="9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69868" indent="-269868" algn="ctr" defTabSz="914377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80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1" name="오른쪽 화살표 20"/>
          <p:cNvSpPr/>
          <p:nvPr/>
        </p:nvSpPr>
        <p:spPr bwMode="auto">
          <a:xfrm>
            <a:off x="7897793" y="3764378"/>
            <a:ext cx="515767" cy="617155"/>
          </a:xfrm>
          <a:prstGeom prst="rightArrow">
            <a:avLst>
              <a:gd name="adj1" fmla="val 60367"/>
              <a:gd name="adj2" fmla="val 66130"/>
            </a:avLst>
          </a:prstGeom>
          <a:solidFill>
            <a:schemeClr val="accent1">
              <a:lumMod val="9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69868" indent="-269868" algn="ctr" defTabSz="914377" fontAlgn="base" latinLnBrk="0">
              <a:spcBef>
                <a:spcPct val="0"/>
              </a:spcBef>
              <a:spcAft>
                <a:spcPct val="0"/>
              </a:spcAft>
            </a:pPr>
            <a:endParaRPr kumimoji="1" lang="ko-KR" altLang="en-US" sz="180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24" name="직선 연결선 23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Ⅱ.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NH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 err="1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Bank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– </a:t>
              </a:r>
              <a:r>
                <a:rPr lang="en-US" altLang="ko-KR" sz="24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Main Service</a:t>
              </a:r>
              <a:endParaRPr lang="en-US" altLang="ko-KR" sz="2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26" name="오각형 25"/>
          <p:cNvSpPr/>
          <p:nvPr/>
        </p:nvSpPr>
        <p:spPr>
          <a:xfrm>
            <a:off x="370963" y="1089356"/>
            <a:ext cx="3240000" cy="432000"/>
          </a:xfrm>
          <a:prstGeom prst="homePlat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F/X Service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01431" y="1061210"/>
            <a:ext cx="10437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At the branch where a user requests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the user can receive foreign or Korean currency.</a:t>
            </a:r>
            <a:endParaRPr lang="en-US" altLang="ko-KR" sz="2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234443" y="6396691"/>
            <a:ext cx="2743200" cy="365125"/>
          </a:xfrm>
        </p:spPr>
        <p:txBody>
          <a:bodyPr/>
          <a:lstStyle/>
          <a:p>
            <a:fld id="{F5795100-0AFA-42AC-86AB-E43100F9E95A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628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Ⅱ.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NH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 err="1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Bank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– </a:t>
              </a:r>
              <a:r>
                <a:rPr lang="en-US" altLang="ko-KR" sz="24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Main Service</a:t>
              </a:r>
              <a:endParaRPr lang="en-US" altLang="ko-KR" sz="2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1876252" y="2223547"/>
            <a:ext cx="3146851" cy="4445476"/>
            <a:chOff x="3863752" y="1499507"/>
            <a:chExt cx="2306993" cy="3729694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752" y="1499507"/>
              <a:ext cx="2261494" cy="37296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584395" y="1942040"/>
              <a:ext cx="1586350" cy="298648"/>
            </a:xfrm>
            <a:prstGeom prst="rect">
              <a:avLst/>
            </a:prstGeom>
            <a:noFill/>
          </p:spPr>
          <p:txBody>
            <a:bodyPr wrap="none" lIns="143360" tIns="71680" rIns="143360" bIns="71680" rtlCol="0">
              <a:spAutoFit/>
            </a:bodyPr>
            <a:lstStyle/>
            <a:p>
              <a:r>
                <a:rPr lang="en-US" altLang="ko-KR" sz="10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352-0123-2345-11</a:t>
              </a:r>
              <a:endParaRPr lang="ko-KR" altLang="en-US" sz="10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4570514" y="1893507"/>
              <a:ext cx="1526138" cy="337179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 b="1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3935760" y="2997831"/>
              <a:ext cx="2088232" cy="2871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 b="1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9" name="오른쪽 화살표 18"/>
          <p:cNvSpPr/>
          <p:nvPr/>
        </p:nvSpPr>
        <p:spPr>
          <a:xfrm>
            <a:off x="5554130" y="3624037"/>
            <a:ext cx="1868478" cy="1298692"/>
          </a:xfrm>
          <a:prstGeom prst="rightArrow">
            <a:avLst/>
          </a:prstGeom>
          <a:solidFill>
            <a:schemeClr val="tx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04085" y="4053932"/>
            <a:ext cx="1592762" cy="421759"/>
          </a:xfrm>
          <a:prstGeom prst="rect">
            <a:avLst/>
          </a:prstGeom>
          <a:noFill/>
        </p:spPr>
        <p:txBody>
          <a:bodyPr wrap="none" lIns="143360" tIns="71680" rIns="143360" bIns="71680" rtlCol="0">
            <a:spAutoFit/>
          </a:bodyPr>
          <a:lstStyle/>
          <a:p>
            <a:pPr algn="ctr"/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NACF ATM</a:t>
            </a:r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4925567" y="2738524"/>
            <a:ext cx="24609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① </a:t>
            </a:r>
            <a:r>
              <a:rPr lang="en-US" altLang="ko-KR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Select withdrawal account number</a:t>
            </a:r>
            <a:endParaRPr lang="ko-KR" altLang="en-US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2" name="오각형 31"/>
          <p:cNvSpPr/>
          <p:nvPr/>
        </p:nvSpPr>
        <p:spPr>
          <a:xfrm>
            <a:off x="370963" y="1055648"/>
            <a:ext cx="3240000" cy="432000"/>
          </a:xfrm>
          <a:prstGeom prst="homePlat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ATM</a:t>
            </a:r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Withdrawal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55470" y="903490"/>
            <a:ext cx="11242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Using the </a:t>
            </a:r>
            <a:r>
              <a:rPr lang="en-US" altLang="ko-KR" sz="2400" dirty="0" err="1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Cok</a:t>
            </a:r>
            <a:r>
              <a:rPr lang="en-US" altLang="ko-KR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Bank verification code, </a:t>
            </a:r>
          </a:p>
          <a:p>
            <a:r>
              <a:rPr lang="en-US" altLang="ko-KR" sz="2400" dirty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the user can </a:t>
            </a:r>
            <a:r>
              <a:rPr lang="en-US" altLang="ko-KR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withdraw cash </a:t>
            </a:r>
          </a:p>
          <a:p>
            <a:r>
              <a:rPr lang="en-US" altLang="ko-KR" sz="2400" dirty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solidFill>
                  <a:schemeClr val="accent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(Up to 300,000 KRW per day)</a:t>
            </a:r>
            <a:endParaRPr lang="en-US" altLang="ko-KR" sz="2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231495" y="4043906"/>
            <a:ext cx="16447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R" altLang="en-US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②</a:t>
            </a:r>
            <a:r>
              <a:rPr lang="en-US" altLang="ko-KR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Issue the verification code</a:t>
            </a:r>
            <a:endParaRPr lang="ko-KR" altLang="en-US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207456" y="2810399"/>
            <a:ext cx="476939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③ </a:t>
            </a:r>
            <a:r>
              <a:rPr lang="en-US" altLang="ko-KR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Enter the verification code to ATM</a:t>
            </a:r>
            <a:endParaRPr lang="en-US" altLang="ko-KR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↓</a:t>
            </a:r>
            <a:endParaRPr lang="en-US" altLang="ko-KR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④ </a:t>
            </a:r>
            <a:r>
              <a:rPr lang="en-US" altLang="ko-KR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Enter the amount</a:t>
            </a:r>
          </a:p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↓</a:t>
            </a:r>
            <a:endParaRPr lang="en-US" altLang="ko-KR" dirty="0" smtClean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⑤ </a:t>
            </a:r>
            <a:r>
              <a:rPr lang="en-US" altLang="ko-KR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Enter the secret access number</a:t>
            </a:r>
            <a:endParaRPr lang="en-US" altLang="ko-KR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↓</a:t>
            </a:r>
            <a:endParaRPr lang="en-US" altLang="ko-KR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⑥ </a:t>
            </a:r>
            <a:r>
              <a:rPr lang="en-US" altLang="ko-KR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Withdraw the cash</a:t>
            </a:r>
            <a:endParaRPr lang="en-US" altLang="ko-KR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837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Ⅱ.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NH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 err="1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Bank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– </a:t>
              </a:r>
              <a:r>
                <a:rPr lang="en-US" altLang="ko-KR" sz="24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Main Service</a:t>
              </a:r>
              <a:endParaRPr lang="en-US" altLang="ko-KR" sz="2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2524458" y="1985403"/>
            <a:ext cx="3132630" cy="4565666"/>
            <a:chOff x="3719736" y="1520936"/>
            <a:chExt cx="2590894" cy="3489815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9736" y="1520936"/>
              <a:ext cx="2590894" cy="34898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417526" y="1860676"/>
              <a:ext cx="674241" cy="298648"/>
            </a:xfrm>
            <a:prstGeom prst="rect">
              <a:avLst/>
            </a:prstGeom>
            <a:noFill/>
          </p:spPr>
          <p:txBody>
            <a:bodyPr wrap="none" lIns="143360" tIns="71680" rIns="143360" bIns="71680" rtlCol="0">
              <a:spAutoFit/>
            </a:bodyPr>
            <a:lstStyle/>
            <a:p>
              <a:r>
                <a:rPr lang="ko-KR" altLang="en-US" sz="1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홍길동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19822" y="2065201"/>
              <a:ext cx="946751" cy="298648"/>
            </a:xfrm>
            <a:prstGeom prst="rect">
              <a:avLst/>
            </a:prstGeom>
            <a:noFill/>
          </p:spPr>
          <p:txBody>
            <a:bodyPr wrap="none" lIns="143360" tIns="71680" rIns="143360" bIns="71680" rtlCol="0">
              <a:spAutoFit/>
            </a:bodyPr>
            <a:lstStyle/>
            <a:p>
              <a:r>
                <a:rPr lang="en-US" altLang="ko-KR" sz="10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2,631,000</a:t>
              </a:r>
              <a:endParaRPr lang="ko-KR" altLang="en-US" sz="1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248091" y="2527990"/>
              <a:ext cx="946751" cy="298648"/>
            </a:xfrm>
            <a:prstGeom prst="rect">
              <a:avLst/>
            </a:prstGeom>
            <a:noFill/>
          </p:spPr>
          <p:txBody>
            <a:bodyPr wrap="none" lIns="143360" tIns="71680" rIns="143360" bIns="71680" rtlCol="0">
              <a:spAutoFit/>
            </a:bodyPr>
            <a:lstStyle/>
            <a:p>
              <a:r>
                <a:rPr lang="en-US" altLang="ko-KR" sz="10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2,631,000</a:t>
              </a:r>
              <a:endParaRPr lang="ko-KR" altLang="en-US" sz="10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80985" y="2356782"/>
              <a:ext cx="369670" cy="298648"/>
            </a:xfrm>
            <a:prstGeom prst="rect">
              <a:avLst/>
            </a:prstGeom>
            <a:noFill/>
          </p:spPr>
          <p:txBody>
            <a:bodyPr wrap="none" lIns="143360" tIns="71680" rIns="143360" bIns="71680" rtlCol="0">
              <a:spAutoFit/>
            </a:bodyPr>
            <a:lstStyle/>
            <a:p>
              <a:r>
                <a:rPr lang="en-US" altLang="ko-KR" sz="10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  <a:endParaRPr lang="ko-KR" altLang="en-US" sz="1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26022" y="4363594"/>
              <a:ext cx="610121" cy="298648"/>
            </a:xfrm>
            <a:prstGeom prst="rect">
              <a:avLst/>
            </a:prstGeom>
            <a:noFill/>
          </p:spPr>
          <p:txBody>
            <a:bodyPr wrap="none" lIns="143360" tIns="71680" rIns="143360" bIns="71680" rtlCol="0">
              <a:spAutoFit/>
            </a:bodyPr>
            <a:lstStyle/>
            <a:p>
              <a:r>
                <a:rPr lang="en-US" altLang="ko-KR" sz="10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5241</a:t>
              </a:r>
              <a:endParaRPr lang="ko-KR" altLang="en-US" sz="10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44938" y="4355893"/>
              <a:ext cx="610121" cy="298648"/>
            </a:xfrm>
            <a:prstGeom prst="rect">
              <a:avLst/>
            </a:prstGeom>
            <a:noFill/>
          </p:spPr>
          <p:txBody>
            <a:bodyPr wrap="none" lIns="143360" tIns="71680" rIns="143360" bIns="71680" rtlCol="0">
              <a:spAutoFit/>
            </a:bodyPr>
            <a:lstStyle/>
            <a:p>
              <a:r>
                <a:rPr lang="en-US" altLang="ko-KR" sz="100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1111</a:t>
              </a:r>
              <a:endParaRPr lang="ko-KR" altLang="en-US" sz="10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76647" y="4150384"/>
              <a:ext cx="369670" cy="298648"/>
            </a:xfrm>
            <a:prstGeom prst="rect">
              <a:avLst/>
            </a:prstGeom>
            <a:noFill/>
          </p:spPr>
          <p:txBody>
            <a:bodyPr wrap="none" lIns="143360" tIns="71680" rIns="143360" bIns="71680" rtlCol="0">
              <a:spAutoFit/>
            </a:bodyPr>
            <a:lstStyle/>
            <a:p>
              <a:r>
                <a:rPr lang="en-US" altLang="ko-KR" sz="10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  <a:endParaRPr lang="ko-KR" altLang="en-US" sz="1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5953661" y="2469506"/>
              <a:ext cx="274244" cy="157846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 b="1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5953661" y="4288821"/>
              <a:ext cx="274244" cy="22409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 b="1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6" name="직사각형 15"/>
          <p:cNvSpPr/>
          <p:nvPr/>
        </p:nvSpPr>
        <p:spPr>
          <a:xfrm>
            <a:off x="3415553" y="930347"/>
            <a:ext cx="8830235" cy="886816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24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Shows my asset status at a glance. </a:t>
            </a:r>
          </a:p>
          <a:p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The customer uses it for his/her asset management.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7" name="타원형 설명선 16"/>
          <p:cNvSpPr/>
          <p:nvPr/>
        </p:nvSpPr>
        <p:spPr>
          <a:xfrm>
            <a:off x="6095002" y="1975016"/>
            <a:ext cx="4666092" cy="1203206"/>
          </a:xfrm>
          <a:prstGeom prst="wedgeEllipseCallout">
            <a:avLst>
              <a:gd name="adj1" fmla="val -83155"/>
              <a:gd name="adj2" fmla="val 23667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6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="" xmlns:a16="http://schemas.microsoft.com/office/drawing/2014/main" id="{3044AFDE-DBB9-407D-ACD7-C63BE988150B}"/>
              </a:ext>
            </a:extLst>
          </p:cNvPr>
          <p:cNvSpPr/>
          <p:nvPr/>
        </p:nvSpPr>
        <p:spPr>
          <a:xfrm>
            <a:off x="5849617" y="2155247"/>
            <a:ext cx="4978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Inquire total asset in NACF</a:t>
            </a:r>
            <a:endParaRPr lang="en-US" altLang="ko-KR" b="1" kern="0" dirty="0">
              <a:solidFill>
                <a:schemeClr val="tx1">
                  <a:lumMod val="85000"/>
                  <a:lumOff val="1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en-US" altLang="ko-KR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(Deposit, installment savings, </a:t>
            </a:r>
          </a:p>
          <a:p>
            <a:pPr algn="ctr"/>
            <a:r>
              <a:rPr lang="en-US" altLang="ko-KR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fund, loan, f/x)</a:t>
            </a:r>
            <a:endParaRPr lang="ko-KR" altLang="en-US" b="1" kern="0" dirty="0">
              <a:solidFill>
                <a:schemeClr val="tx1">
                  <a:lumMod val="85000"/>
                  <a:lumOff val="1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9" name="타원형 설명선 18"/>
          <p:cNvSpPr/>
          <p:nvPr/>
        </p:nvSpPr>
        <p:spPr>
          <a:xfrm>
            <a:off x="6824863" y="3801578"/>
            <a:ext cx="2514567" cy="1168538"/>
          </a:xfrm>
          <a:prstGeom prst="wedgeEllipseCallout">
            <a:avLst>
              <a:gd name="adj1" fmla="val -105047"/>
              <a:gd name="adj2" fmla="val 10604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6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="" xmlns:a16="http://schemas.microsoft.com/office/drawing/2014/main" id="{3044AFDE-DBB9-407D-ACD7-C63BE988150B}"/>
              </a:ext>
            </a:extLst>
          </p:cNvPr>
          <p:cNvSpPr/>
          <p:nvPr/>
        </p:nvSpPr>
        <p:spPr>
          <a:xfrm>
            <a:off x="7035269" y="3906455"/>
            <a:ext cx="22519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Check your NACF accounts and balance</a:t>
            </a:r>
            <a:endParaRPr lang="ko-KR" altLang="en-US" b="1" kern="0" dirty="0">
              <a:solidFill>
                <a:schemeClr val="tx1">
                  <a:lumMod val="85000"/>
                  <a:lumOff val="1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1" name="타원형 설명선 20"/>
          <p:cNvSpPr/>
          <p:nvPr/>
        </p:nvSpPr>
        <p:spPr>
          <a:xfrm>
            <a:off x="7665240" y="4851602"/>
            <a:ext cx="4450560" cy="1139313"/>
          </a:xfrm>
          <a:prstGeom prst="wedgeEllipseCallout">
            <a:avLst>
              <a:gd name="adj1" fmla="val -101608"/>
              <a:gd name="adj2" fmla="val 32586"/>
            </a:avLst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6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="" xmlns:a16="http://schemas.microsoft.com/office/drawing/2014/main" id="{3044AFDE-DBB9-407D-ACD7-C63BE988150B}"/>
              </a:ext>
            </a:extLst>
          </p:cNvPr>
          <p:cNvSpPr/>
          <p:nvPr/>
        </p:nvSpPr>
        <p:spPr>
          <a:xfrm>
            <a:off x="7816060" y="5080285"/>
            <a:ext cx="41668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Inquire your cards possessed, card statement, limit of use, etc. </a:t>
            </a:r>
            <a:endParaRPr lang="ko-KR" altLang="en-US" b="1" kern="0" dirty="0">
              <a:solidFill>
                <a:schemeClr val="tx1">
                  <a:lumMod val="85000"/>
                  <a:lumOff val="1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4" name="오각형 23"/>
          <p:cNvSpPr/>
          <p:nvPr/>
        </p:nvSpPr>
        <p:spPr>
          <a:xfrm>
            <a:off x="370963" y="1055648"/>
            <a:ext cx="2997188" cy="432000"/>
          </a:xfrm>
          <a:prstGeom prst="homePlat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My Asset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9234443" y="6410138"/>
            <a:ext cx="2743200" cy="365125"/>
          </a:xfrm>
        </p:spPr>
        <p:txBody>
          <a:bodyPr/>
          <a:lstStyle/>
          <a:p>
            <a:fld id="{F5795100-0AFA-42AC-86AB-E43100F9E95A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21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Ⅱ.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NH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 err="1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Bank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– </a:t>
              </a:r>
              <a:r>
                <a:rPr lang="en-US" altLang="ko-KR" sz="24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Main Service</a:t>
              </a:r>
              <a:endParaRPr lang="en-US" altLang="ko-KR" sz="2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318552" y="2054268"/>
            <a:ext cx="11673630" cy="4679204"/>
            <a:chOff x="2567608" y="1412776"/>
            <a:chExt cx="8936354" cy="399851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2741" y="1412776"/>
              <a:ext cx="2247740" cy="3388707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624714" y="1655170"/>
              <a:ext cx="1535054" cy="437148"/>
            </a:xfrm>
            <a:prstGeom prst="rect">
              <a:avLst/>
            </a:prstGeom>
            <a:noFill/>
          </p:spPr>
          <p:txBody>
            <a:bodyPr wrap="none" lIns="143360" tIns="71680" rIns="143360" bIns="71680" rtlCol="0">
              <a:spAutoFit/>
            </a:bodyPr>
            <a:lstStyle/>
            <a:p>
              <a:r>
                <a:rPr lang="ko-KR" altLang="en-US" sz="95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자립예탁금</a:t>
              </a:r>
              <a:endParaRPr lang="en-US" altLang="ko-KR" sz="95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r>
                <a:rPr lang="en-US" altLang="ko-KR" sz="95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352-0123-2345-11</a:t>
              </a:r>
              <a:endParaRPr lang="ko-KR" altLang="en-US" sz="95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19892" y="1949805"/>
              <a:ext cx="921103" cy="290954"/>
            </a:xfrm>
            <a:prstGeom prst="rect">
              <a:avLst/>
            </a:prstGeom>
            <a:noFill/>
          </p:spPr>
          <p:txBody>
            <a:bodyPr wrap="none" lIns="143360" tIns="71680" rIns="143360" bIns="71680" rtlCol="0">
              <a:spAutoFit/>
            </a:bodyPr>
            <a:lstStyle/>
            <a:p>
              <a:r>
                <a:rPr lang="en-US" altLang="ko-KR" sz="95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2,631,000</a:t>
              </a:r>
              <a:endParaRPr lang="ko-KR" altLang="en-US" sz="95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2567608" y="1688422"/>
              <a:ext cx="2433120" cy="5441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6238" y="1412776"/>
              <a:ext cx="2247740" cy="3388707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008212" y="1655170"/>
              <a:ext cx="1535054" cy="437148"/>
            </a:xfrm>
            <a:prstGeom prst="rect">
              <a:avLst/>
            </a:prstGeom>
            <a:noFill/>
          </p:spPr>
          <p:txBody>
            <a:bodyPr wrap="none" lIns="143360" tIns="71680" rIns="143360" bIns="71680" rtlCol="0">
              <a:spAutoFit/>
            </a:bodyPr>
            <a:lstStyle/>
            <a:p>
              <a:r>
                <a:rPr lang="ko-KR" altLang="en-US" sz="95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자립예탁금</a:t>
              </a:r>
              <a:endParaRPr lang="en-US" altLang="ko-KR" sz="95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r>
                <a:rPr lang="en-US" altLang="ko-KR" sz="95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352-0123-2345-11</a:t>
              </a:r>
              <a:endParaRPr lang="ko-KR" altLang="en-US" sz="95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03390" y="1940361"/>
              <a:ext cx="921103" cy="290954"/>
            </a:xfrm>
            <a:prstGeom prst="rect">
              <a:avLst/>
            </a:prstGeom>
            <a:noFill/>
          </p:spPr>
          <p:txBody>
            <a:bodyPr wrap="none" lIns="143360" tIns="71680" rIns="143360" bIns="71680" rtlCol="0">
              <a:spAutoFit/>
            </a:bodyPr>
            <a:lstStyle/>
            <a:p>
              <a:r>
                <a:rPr lang="en-US" altLang="ko-KR" sz="95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2,631,000</a:t>
              </a:r>
              <a:endParaRPr lang="ko-KR" altLang="en-US" sz="95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6148255" y="2489494"/>
              <a:ext cx="2016224" cy="8348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0945" y="1412776"/>
              <a:ext cx="2255988" cy="3403762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5" name="직사각형 14"/>
            <p:cNvSpPr/>
            <p:nvPr/>
          </p:nvSpPr>
          <p:spPr>
            <a:xfrm>
              <a:off x="9251090" y="2697214"/>
              <a:ext cx="2009734" cy="78169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078349" y="1652478"/>
              <a:ext cx="1535054" cy="437148"/>
            </a:xfrm>
            <a:prstGeom prst="rect">
              <a:avLst/>
            </a:prstGeom>
            <a:noFill/>
          </p:spPr>
          <p:txBody>
            <a:bodyPr wrap="none" lIns="143360" tIns="71680" rIns="143360" bIns="71680" rtlCol="0">
              <a:spAutoFit/>
            </a:bodyPr>
            <a:lstStyle/>
            <a:p>
              <a:r>
                <a:rPr lang="ko-KR" altLang="en-US" sz="95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자립예탁금</a:t>
              </a:r>
              <a:endParaRPr lang="en-US" altLang="ko-KR" sz="95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r>
                <a:rPr lang="en-US" altLang="ko-KR" sz="95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352-0123-2345-11</a:t>
              </a:r>
              <a:endParaRPr lang="ko-KR" altLang="en-US" sz="95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582859" y="1947113"/>
              <a:ext cx="921103" cy="290954"/>
            </a:xfrm>
            <a:prstGeom prst="rect">
              <a:avLst/>
            </a:prstGeom>
            <a:noFill/>
          </p:spPr>
          <p:txBody>
            <a:bodyPr wrap="none" lIns="143360" tIns="71680" rIns="143360" bIns="71680" rtlCol="0">
              <a:spAutoFit/>
            </a:bodyPr>
            <a:lstStyle/>
            <a:p>
              <a:r>
                <a:rPr lang="en-US" altLang="ko-KR" sz="95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2,631,000</a:t>
              </a:r>
              <a:endParaRPr lang="ko-KR" altLang="en-US" sz="95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8" name="오른쪽 화살표 17"/>
            <p:cNvSpPr/>
            <p:nvPr/>
          </p:nvSpPr>
          <p:spPr bwMode="auto">
            <a:xfrm>
              <a:off x="5241945" y="2887709"/>
              <a:ext cx="399307" cy="472093"/>
            </a:xfrm>
            <a:prstGeom prst="rightArrow">
              <a:avLst>
                <a:gd name="adj1" fmla="val 60367"/>
                <a:gd name="adj2" fmla="val 66130"/>
              </a:avLst>
            </a:prstGeom>
            <a:solidFill>
              <a:schemeClr val="accent1">
                <a:lumMod val="9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269868" indent="-269868" algn="ctr" defTabSz="914377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80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9" name="오른쪽 화살표 18"/>
            <p:cNvSpPr/>
            <p:nvPr/>
          </p:nvSpPr>
          <p:spPr bwMode="auto">
            <a:xfrm>
              <a:off x="8494823" y="2848237"/>
              <a:ext cx="399307" cy="472093"/>
            </a:xfrm>
            <a:prstGeom prst="rightArrow">
              <a:avLst>
                <a:gd name="adj1" fmla="val 60367"/>
                <a:gd name="adj2" fmla="val 66130"/>
              </a:avLst>
            </a:prstGeom>
            <a:solidFill>
              <a:schemeClr val="accent1">
                <a:lumMod val="9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269868" indent="-269868" algn="ctr" defTabSz="914377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80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2766821" y="4855589"/>
              <a:ext cx="2037769" cy="555701"/>
              <a:chOff x="3485940" y="4732823"/>
              <a:chExt cx="2037768" cy="708295"/>
            </a:xfrm>
          </p:grpSpPr>
          <p:sp>
            <p:nvSpPr>
              <p:cNvPr id="21" name="순서도: 수행의 시작/종료 20"/>
              <p:cNvSpPr/>
              <p:nvPr/>
            </p:nvSpPr>
            <p:spPr>
              <a:xfrm>
                <a:off x="3506097" y="4732823"/>
                <a:ext cx="2017611" cy="708295"/>
              </a:xfrm>
              <a:prstGeom prst="flowChartTerminator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485940" y="4787603"/>
                <a:ext cx="2034691" cy="6034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dirty="0" smtClean="0"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Designate </a:t>
                </a:r>
              </a:p>
              <a:p>
                <a:pPr algn="ctr"/>
                <a:r>
                  <a:rPr lang="en-US" altLang="ko-KR" dirty="0" smtClean="0"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withdrawal </a:t>
                </a:r>
                <a:r>
                  <a:rPr lang="en-US" altLang="ko-KR" dirty="0" err="1" smtClean="0"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accout</a:t>
                </a:r>
                <a:endParaRPr lang="ko-KR" altLang="en-US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</p:grpSp>
        <p:grpSp>
          <p:nvGrpSpPr>
            <p:cNvPr id="23" name="그룹 22"/>
            <p:cNvGrpSpPr/>
            <p:nvPr/>
          </p:nvGrpSpPr>
          <p:grpSpPr>
            <a:xfrm>
              <a:off x="6107080" y="4864093"/>
              <a:ext cx="2084814" cy="547195"/>
              <a:chOff x="3968332" y="4732823"/>
              <a:chExt cx="1522091" cy="697454"/>
            </a:xfrm>
          </p:grpSpPr>
          <p:sp>
            <p:nvSpPr>
              <p:cNvPr id="24" name="순서도: 수행의 시작/종료 23"/>
              <p:cNvSpPr/>
              <p:nvPr/>
            </p:nvSpPr>
            <p:spPr>
              <a:xfrm>
                <a:off x="3998394" y="4732823"/>
                <a:ext cx="1472013" cy="697454"/>
              </a:xfrm>
              <a:prstGeom prst="flowChartTerminator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968332" y="4914751"/>
                <a:ext cx="1522091" cy="3017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dirty="0" smtClean="0"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Generate bar codes</a:t>
                </a:r>
                <a:endParaRPr lang="ko-KR" altLang="en-US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</p:grpSp>
        <p:grpSp>
          <p:nvGrpSpPr>
            <p:cNvPr id="26" name="그룹 25"/>
            <p:cNvGrpSpPr/>
            <p:nvPr/>
          </p:nvGrpSpPr>
          <p:grpSpPr>
            <a:xfrm>
              <a:off x="9370758" y="4861969"/>
              <a:ext cx="1764391" cy="549318"/>
              <a:chOff x="3596095" y="4732824"/>
              <a:chExt cx="1646160" cy="700161"/>
            </a:xfrm>
          </p:grpSpPr>
          <p:sp>
            <p:nvSpPr>
              <p:cNvPr id="27" name="순서도: 수행의 시작/종료 26"/>
              <p:cNvSpPr/>
              <p:nvPr/>
            </p:nvSpPr>
            <p:spPr>
              <a:xfrm>
                <a:off x="3597909" y="4732824"/>
                <a:ext cx="1644346" cy="700161"/>
              </a:xfrm>
              <a:prstGeom prst="flowChartTerminator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596095" y="4930941"/>
                <a:ext cx="1635979" cy="3017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dirty="0" smtClean="0"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Pay</a:t>
                </a:r>
                <a:endParaRPr lang="ko-KR" altLang="en-US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</p:grpSp>
      </p:grpSp>
      <p:sp>
        <p:nvSpPr>
          <p:cNvPr id="30" name="오각형 29"/>
          <p:cNvSpPr/>
          <p:nvPr/>
        </p:nvSpPr>
        <p:spPr>
          <a:xfrm>
            <a:off x="370963" y="1180908"/>
            <a:ext cx="2869778" cy="432000"/>
          </a:xfrm>
          <a:prstGeom prst="homePlat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Cok</a:t>
            </a:r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Pay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45003" y="1010862"/>
            <a:ext cx="11547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en-US" altLang="ko-KR" sz="24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Payment </a:t>
            </a:r>
            <a:r>
              <a:rPr lang="en-US" altLang="ko-KR" sz="24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service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using mobile bar codes</a:t>
            </a:r>
            <a:endParaRPr lang="en-US" altLang="ko-KR" sz="2400" dirty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en-US" altLang="ko-KR" sz="2400" dirty="0" err="1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Hanaro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Mart, GS25</a:t>
            </a:r>
            <a:r>
              <a:rPr lang="ko-KR" altLang="en-US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Up to 500,000 KRW per day)</a:t>
            </a:r>
            <a:endParaRPr lang="en-US" altLang="ko-KR" sz="2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29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74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 rot="5400000">
            <a:off x="2667001" y="-2667000"/>
            <a:ext cx="6858000" cy="12192001"/>
          </a:xfrm>
          <a:prstGeom prst="rect">
            <a:avLst/>
          </a:prstGeom>
          <a:gradFill flip="none" rotWithShape="1">
            <a:gsLst>
              <a:gs pos="35000">
                <a:srgbClr val="0070C0"/>
              </a:gs>
              <a:gs pos="0">
                <a:srgbClr val="0070C0"/>
              </a:gs>
              <a:gs pos="87000">
                <a:srgbClr val="00B05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16000" rtlCol="0" anchor="ctr"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3000000" scaled="0"/>
              </a:gradFill>
              <a:effectLst/>
              <a:uLnTx/>
              <a:uFillTx/>
              <a:latin typeface="a옛날사진관4" panose="02020600000000000000" pitchFamily="18" charset="-127"/>
              <a:ea typeface="a옛날사진관4" panose="02020600000000000000" pitchFamily="18" charset="-127"/>
              <a:cs typeface="+mn-cs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7" r="66143"/>
          <a:stretch/>
        </p:blipFill>
        <p:spPr>
          <a:xfrm>
            <a:off x="1" y="4293000"/>
            <a:ext cx="3612000" cy="2565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4" b="29312"/>
          <a:stretch/>
        </p:blipFill>
        <p:spPr>
          <a:xfrm>
            <a:off x="6312000" y="1"/>
            <a:ext cx="5880000" cy="423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54112" y="1842760"/>
            <a:ext cx="7893338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3200" b="1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Ⅲ. </a:t>
            </a:r>
            <a:r>
              <a:rPr lang="en-US" altLang="ko-KR" sz="3200" b="1" dirty="0" err="1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Cok</a:t>
            </a:r>
            <a:r>
              <a:rPr lang="en-US" altLang="ko-KR" sz="3200" b="1" dirty="0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 Farm, </a:t>
            </a:r>
            <a:r>
              <a:rPr lang="en-US" altLang="ko-KR" sz="3200" b="1" dirty="0" err="1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Cok</a:t>
            </a:r>
            <a:r>
              <a:rPr lang="en-US" altLang="ko-KR" sz="3200" b="1" dirty="0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 Food</a:t>
            </a:r>
            <a:endParaRPr lang="en-US" altLang="ko-KR" sz="2800" dirty="0" smtClean="0">
              <a:solidFill>
                <a:prstClr val="white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함초롬바탕" panose="02030504000101010101" pitchFamily="18" charset="-127"/>
            </a:endParaRPr>
          </a:p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800" b="1" dirty="0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&lt;</a:t>
            </a:r>
            <a:r>
              <a:rPr lang="en-US" altLang="ko-KR" sz="2800" b="1" dirty="0" err="1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Cok</a:t>
            </a:r>
            <a:r>
              <a:rPr lang="en-US" altLang="ko-KR" sz="2800" b="1" dirty="0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 Farm&gt;</a:t>
            </a:r>
          </a:p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altLang="ko-KR" sz="2800" dirty="0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Overview</a:t>
            </a:r>
            <a:endParaRPr lang="en-US" altLang="ko-KR" sz="2800" dirty="0">
              <a:solidFill>
                <a:prstClr val="white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함초롬바탕" panose="02030504000101010101" pitchFamily="18" charset="-127"/>
            </a:endParaRPr>
          </a:p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altLang="ko-KR" sz="2800" dirty="0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Main service</a:t>
            </a:r>
            <a:endParaRPr lang="en-US" altLang="ko-KR" sz="2800" dirty="0">
              <a:solidFill>
                <a:prstClr val="white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함초롬바탕" panose="02030504000101010101" pitchFamily="18" charset="-127"/>
            </a:endParaRPr>
          </a:p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2800" b="1" dirty="0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&lt;</a:t>
            </a:r>
            <a:r>
              <a:rPr lang="en-US" altLang="ko-KR" sz="2800" b="1" dirty="0" err="1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Cok</a:t>
            </a:r>
            <a:r>
              <a:rPr lang="en-US" altLang="ko-KR" sz="2800" b="1" dirty="0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 Food&gt;</a:t>
            </a:r>
            <a:endParaRPr lang="en-US" altLang="ko-KR" sz="2800" b="1" dirty="0">
              <a:solidFill>
                <a:prstClr val="white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함초롬바탕" panose="02030504000101010101" pitchFamily="18" charset="-127"/>
            </a:endParaRPr>
          </a:p>
          <a:p>
            <a:pPr marL="514350" lvl="0" indent="-514350">
              <a:buAutoNum type="arabicPeriod"/>
              <a:defRPr/>
            </a:pPr>
            <a:r>
              <a:rPr lang="en-US" altLang="ko-KR" sz="2800" dirty="0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Overview</a:t>
            </a:r>
            <a:endParaRPr lang="en-US" altLang="ko-KR" sz="2800" dirty="0">
              <a:solidFill>
                <a:prstClr val="white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함초롬바탕" panose="02030504000101010101" pitchFamily="18" charset="-127"/>
            </a:endParaRPr>
          </a:p>
          <a:p>
            <a:pPr marL="514350" lvl="0" indent="-514350">
              <a:buAutoNum type="arabicPeriod"/>
              <a:defRPr/>
            </a:pPr>
            <a:r>
              <a:rPr lang="en-US" altLang="ko-KR" sz="2800" dirty="0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Main service</a:t>
            </a:r>
            <a:endParaRPr lang="en-US" altLang="ko-KR" sz="2800" dirty="0">
              <a:solidFill>
                <a:prstClr val="white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함초롬바탕" panose="02030504000101010101" pitchFamily="18" charset="-127"/>
            </a:endParaRPr>
          </a:p>
          <a:p>
            <a:pPr marL="742950" marR="0" lvl="0" indent="-7429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lang="en-US" altLang="ko-KR" sz="3200" dirty="0">
              <a:solidFill>
                <a:prstClr val="white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함초롬바탕" panose="02030504000101010101" pitchFamily="18" charset="-127"/>
            </a:endParaRPr>
          </a:p>
          <a:p>
            <a:pPr marR="0" lvl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3200" b="1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Ⅳ. </a:t>
            </a:r>
            <a:r>
              <a:rPr lang="en-US" altLang="ko-KR" sz="3200" b="1" dirty="0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Vision of NH </a:t>
            </a:r>
            <a:r>
              <a:rPr lang="en-US" altLang="ko-KR" sz="3200" b="1" dirty="0" err="1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Cok</a:t>
            </a:r>
            <a:r>
              <a:rPr lang="en-US" altLang="ko-KR" sz="3200" b="1" dirty="0" smtClean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함초롬바탕" panose="02030504000101010101" pitchFamily="18" charset="-127"/>
              </a:rPr>
              <a:t> Bank</a:t>
            </a:r>
            <a:endParaRPr lang="en-US" altLang="ko-KR" sz="2800" dirty="0">
              <a:solidFill>
                <a:prstClr val="white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함초롬바탕" panose="02030504000101010101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567160" y="999390"/>
            <a:ext cx="947450" cy="76474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14610" y="999389"/>
            <a:ext cx="1377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3500000" scaled="1"/>
                </a:gradFill>
                <a:effectLst/>
                <a:uLnTx/>
                <a:uFillTx/>
                <a:latin typeface="Bahnschrift Light Condensed" panose="020B0502040204020203" pitchFamily="34" charset="0"/>
                <a:ea typeface="210 데이라잇 R" panose="02020603020101020101" pitchFamily="18" charset="-127"/>
              </a:rPr>
              <a:t>Contents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13500000" scaled="1"/>
              </a:gradFill>
              <a:effectLst/>
              <a:uLnTx/>
              <a:uFillTx/>
              <a:latin typeface="Bahnschrift Light Condensed" panose="020B0502040204020203" pitchFamily="34" charset="0"/>
              <a:ea typeface="210 데이라잇 R" panose="02020603020101020101" pitchFamily="18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46CA8-5506-44CC-9116-B0B681F0BBE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5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Ⅱ.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NH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 err="1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Bank</a:t>
              </a:r>
              <a:r>
                <a:rPr lang="ko-KR" altLang="en-US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– </a:t>
              </a:r>
              <a:r>
                <a:rPr lang="en-US" altLang="ko-KR" sz="24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Main Service</a:t>
              </a:r>
              <a:endParaRPr lang="en-US" altLang="ko-KR" sz="2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809280" y="1804855"/>
            <a:ext cx="10504896" cy="4486217"/>
            <a:chOff x="3503712" y="1684648"/>
            <a:chExt cx="6577790" cy="2814171"/>
          </a:xfrm>
        </p:grpSpPr>
        <p:sp>
          <p:nvSpPr>
            <p:cNvPr id="6" name="모서리가 둥근 직사각형 5"/>
            <p:cNvSpPr/>
            <p:nvPr/>
          </p:nvSpPr>
          <p:spPr bwMode="auto">
            <a:xfrm>
              <a:off x="7201502" y="1684876"/>
              <a:ext cx="2880000" cy="36000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0000" tIns="46800" rIns="90000" bIns="46800" anchor="ctr"/>
            <a:lstStyle/>
            <a:p>
              <a:pPr algn="ctr" defTabSz="914354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000" kern="0" dirty="0" smtClean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Transportation Card</a:t>
              </a:r>
              <a:endParaRPr kumimoji="1" lang="ko-KR" altLang="en-US" sz="2000" kern="0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7" name="직사각형 6"/>
            <p:cNvSpPr/>
            <p:nvPr/>
          </p:nvSpPr>
          <p:spPr bwMode="auto">
            <a:xfrm>
              <a:off x="7201502" y="2087849"/>
              <a:ext cx="2880000" cy="881506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90000" tIns="46800" rIns="90000" bIns="46800" anchor="ctr"/>
            <a:lstStyle/>
            <a:p>
              <a:pPr algn="ctr"/>
              <a:r>
                <a:rPr kumimoji="1" lang="en-US" altLang="ko-KR" kern="0" dirty="0" smtClean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Register </a:t>
              </a:r>
              <a:r>
                <a:rPr kumimoji="1" lang="en-US" altLang="ko-KR" kern="0" dirty="0" smtClean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a transportation card </a:t>
              </a:r>
            </a:p>
            <a:p>
              <a:pPr algn="ctr"/>
              <a:r>
                <a:rPr kumimoji="1" lang="en-US" altLang="ko-KR" kern="0" dirty="0" smtClean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and </a:t>
              </a:r>
              <a:r>
                <a:rPr kumimoji="1" lang="en-US" altLang="ko-KR" kern="0" dirty="0" smtClean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use </a:t>
              </a:r>
              <a:r>
                <a:rPr kumimoji="1" lang="en-US" altLang="ko-KR" kern="0" dirty="0" smtClean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for transportation service by using the account balance</a:t>
              </a:r>
              <a:endParaRPr kumimoji="1" lang="ko-KR" altLang="en-US" kern="0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8" name="모서리가 둥근 직사각형 7"/>
            <p:cNvSpPr/>
            <p:nvPr/>
          </p:nvSpPr>
          <p:spPr bwMode="auto">
            <a:xfrm>
              <a:off x="3503712" y="3214187"/>
              <a:ext cx="2880000" cy="36000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0000" tIns="46800" rIns="90000" bIns="46800" anchor="ctr"/>
            <a:lstStyle/>
            <a:p>
              <a:pPr algn="ctr" defTabSz="914354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000" kern="0" dirty="0" smtClean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Stock Information </a:t>
              </a:r>
              <a:endParaRPr kumimoji="1" lang="ko-KR" altLang="en-US" sz="2000" kern="0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9" name="직사각형 8"/>
            <p:cNvSpPr/>
            <p:nvPr/>
          </p:nvSpPr>
          <p:spPr bwMode="auto">
            <a:xfrm>
              <a:off x="3503712" y="3617314"/>
              <a:ext cx="2880000" cy="881505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90000" tIns="46800" rIns="36000" bIns="46800" anchor="ctr"/>
            <a:lstStyle/>
            <a:p>
              <a:pPr algn="ctr"/>
              <a:r>
                <a:rPr kumimoji="1" lang="en-US" altLang="ko-KR" kern="0" dirty="0" smtClean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Recommend </a:t>
              </a:r>
              <a:r>
                <a:rPr kumimoji="1" lang="en-US" altLang="ko-KR" kern="0" dirty="0" smtClean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stocks and </a:t>
              </a:r>
            </a:p>
            <a:p>
              <a:pPr algn="ctr"/>
              <a:r>
                <a:rPr kumimoji="1" lang="en-US" altLang="ko-KR" kern="0" dirty="0" smtClean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stock information </a:t>
              </a:r>
            </a:p>
            <a:p>
              <a:pPr algn="ctr"/>
              <a:r>
                <a:rPr kumimoji="1" lang="en-US" altLang="ko-KR" kern="0" dirty="0" smtClean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with a </a:t>
              </a:r>
              <a:r>
                <a:rPr kumimoji="1" lang="en-US" altLang="ko-KR" kern="0" dirty="0" err="1" smtClean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robo</a:t>
              </a:r>
              <a:r>
                <a:rPr kumimoji="1" lang="en-US" altLang="ko-KR" kern="0" dirty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-</a:t>
              </a:r>
              <a:r>
                <a:rPr kumimoji="1" lang="en-US" altLang="ko-KR" kern="0" dirty="0" smtClean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adviser</a:t>
              </a:r>
              <a:endParaRPr kumimoji="1" lang="ko-KR" altLang="en-US" kern="0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0" name="모서리가 둥근 직사각형 9"/>
            <p:cNvSpPr/>
            <p:nvPr/>
          </p:nvSpPr>
          <p:spPr bwMode="auto">
            <a:xfrm>
              <a:off x="3503712" y="1684648"/>
              <a:ext cx="2880000" cy="360000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0000" tIns="46800" rIns="90000" bIns="46800" anchor="ctr"/>
            <a:lstStyle/>
            <a:p>
              <a:pPr algn="ctr" defTabSz="914354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000" kern="0" dirty="0" smtClean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Paying Utility Bill</a:t>
              </a:r>
              <a:endParaRPr kumimoji="1" lang="ko-KR" altLang="en-US" sz="2000" kern="0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1" name="직사각형 10"/>
            <p:cNvSpPr/>
            <p:nvPr/>
          </p:nvSpPr>
          <p:spPr bwMode="auto">
            <a:xfrm>
              <a:off x="3503712" y="2087621"/>
              <a:ext cx="2880000" cy="881506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46800" rIns="90000" bIns="46800" anchor="ctr"/>
            <a:lstStyle/>
            <a:p>
              <a:pPr algn="ctr"/>
              <a:r>
                <a:rPr kumimoji="1" lang="en-US" altLang="ko-KR" kern="0" dirty="0" smtClean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GIRO, Local taxes, electricity, etc. </a:t>
              </a:r>
              <a:endParaRPr kumimoji="1" lang="ko-KR" altLang="en-US" kern="0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2" name="모서리가 둥근 직사각형 11"/>
            <p:cNvSpPr/>
            <p:nvPr/>
          </p:nvSpPr>
          <p:spPr bwMode="auto">
            <a:xfrm>
              <a:off x="7201502" y="3211941"/>
              <a:ext cx="2880000" cy="360000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0000" tIns="46800" rIns="90000" bIns="46800" anchor="ctr"/>
            <a:lstStyle/>
            <a:p>
              <a:pPr algn="ctr" defTabSz="914354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000" kern="0" dirty="0" smtClean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Giving a gift</a:t>
              </a:r>
              <a:endParaRPr kumimoji="1" lang="ko-KR" altLang="en-US" sz="2000" kern="0" dirty="0">
                <a:solidFill>
                  <a:prstClr val="white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3" name="직사각형 12"/>
            <p:cNvSpPr/>
            <p:nvPr/>
          </p:nvSpPr>
          <p:spPr bwMode="auto">
            <a:xfrm>
              <a:off x="7201502" y="3615068"/>
              <a:ext cx="2880000" cy="881505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90000" tIns="46800" rIns="36000" bIns="46800" anchor="ctr"/>
            <a:lstStyle/>
            <a:p>
              <a:pPr algn="ctr"/>
              <a:r>
                <a:rPr kumimoji="1" lang="en-US" altLang="ko-KR" kern="0" dirty="0" smtClean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Buying and presenting </a:t>
              </a:r>
            </a:p>
            <a:p>
              <a:pPr algn="ctr"/>
              <a:r>
                <a:rPr kumimoji="1" lang="en-US" altLang="ko-KR" kern="0" dirty="0" smtClean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a mobile coupon (</a:t>
              </a:r>
              <a:r>
                <a:rPr kumimoji="1" lang="en-US" altLang="ko-KR" kern="0" dirty="0" err="1" smtClean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Gifticon</a:t>
              </a:r>
              <a:r>
                <a:rPr kumimoji="1" lang="en-US" altLang="ko-KR" kern="0" dirty="0" smtClean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)</a:t>
              </a:r>
              <a:endParaRPr kumimoji="1" lang="ko-KR" altLang="en-US" kern="0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5" name="오각형 14"/>
          <p:cNvSpPr/>
          <p:nvPr/>
        </p:nvSpPr>
        <p:spPr>
          <a:xfrm>
            <a:off x="370962" y="1055648"/>
            <a:ext cx="5037749" cy="432000"/>
          </a:xfrm>
          <a:prstGeom prst="homePlat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Life Finance Service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910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 rot="5400000">
            <a:off x="2667001" y="-2667000"/>
            <a:ext cx="6858000" cy="12192001"/>
          </a:xfrm>
          <a:prstGeom prst="rect">
            <a:avLst/>
          </a:prstGeom>
          <a:gradFill flip="none" rotWithShape="1">
            <a:gsLst>
              <a:gs pos="35000">
                <a:srgbClr val="0070C0"/>
              </a:gs>
              <a:gs pos="0">
                <a:srgbClr val="0070C0"/>
              </a:gs>
              <a:gs pos="87000">
                <a:srgbClr val="00B05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16000" rtlCol="0" anchor="ctr"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3000000" scaled="0"/>
              </a:gradFill>
              <a:effectLst/>
              <a:uLnTx/>
              <a:uFillTx/>
              <a:latin typeface="a옛날사진관4" panose="02020600000000000000" pitchFamily="18" charset="-127"/>
              <a:ea typeface="a옛날사진관4" panose="02020600000000000000" pitchFamily="18" charset="-127"/>
              <a:cs typeface="+mn-cs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7" r="66143"/>
          <a:stretch/>
        </p:blipFill>
        <p:spPr>
          <a:xfrm>
            <a:off x="1" y="4293000"/>
            <a:ext cx="3612000" cy="2565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4" b="29312"/>
          <a:stretch/>
        </p:blipFill>
        <p:spPr>
          <a:xfrm>
            <a:off x="6312000" y="1"/>
            <a:ext cx="5880000" cy="423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66304" y="2715507"/>
            <a:ext cx="789333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en-US" altLang="ko-KR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Cok</a:t>
            </a:r>
            <a:r>
              <a:rPr kumimoji="0" lang="en-US" altLang="ko-KR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 Farm, </a:t>
            </a:r>
            <a:r>
              <a:rPr kumimoji="0" lang="en-US" altLang="ko-KR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Cok</a:t>
            </a:r>
            <a:r>
              <a:rPr kumimoji="0" lang="en-US" altLang="ko-KR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 Food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567160" y="999390"/>
            <a:ext cx="947450" cy="76474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00082" y="1440081"/>
            <a:ext cx="2484976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3500000" scaled="1"/>
                </a:gradFill>
                <a:effectLst/>
                <a:uLnTx/>
                <a:uFillTx/>
                <a:latin typeface="Bahnschrift Light Condensed" panose="020B0502040204020203" pitchFamily="34" charset="0"/>
                <a:ea typeface="210 데이라잇 R" panose="02020603020101020101" pitchFamily="18" charset="-127"/>
              </a:rPr>
              <a:t>03</a:t>
            </a:r>
            <a:endParaRPr kumimoji="0" lang="ko-KR" altLang="en-US" sz="166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13500000" scaled="1"/>
              </a:gradFill>
              <a:effectLst/>
              <a:uLnTx/>
              <a:uFillTx/>
              <a:latin typeface="Bahnschrift Light Condensed" panose="020B0502040204020203" pitchFamily="34" charset="0"/>
              <a:ea typeface="210 데이라잇 R" panose="02020603020101020101" pitchFamily="18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46CA8-5506-44CC-9116-B0B681F0BBE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18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Ⅲ.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kumimoji="0" lang="en-US" altLang="ko-KR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kumimoji="0" lang="en-US" altLang="ko-KR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Farm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2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– 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Overview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57638" y="1501979"/>
            <a:ext cx="11168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354">
              <a:buFontTx/>
              <a:buChar char="-"/>
              <a:defRPr/>
            </a:pP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Direct and indirect communication channel </a:t>
            </a:r>
          </a:p>
          <a:p>
            <a:pPr defTabSz="914354">
              <a:defRPr/>
            </a:pPr>
            <a:r>
              <a:rPr lang="en-US" altLang="ko-KR" sz="2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for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copartners and clients through a mobile platform </a:t>
            </a:r>
            <a:endParaRPr lang="ko-KR" altLang="en-US" sz="2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1116108" y="2487803"/>
            <a:ext cx="2867354" cy="2164739"/>
          </a:xfrm>
          <a:prstGeom prst="ellipse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Agricultural and Livestock Cooperatives</a:t>
            </a:r>
            <a:endParaRPr lang="ko-KR" altLang="en-US" sz="20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4640708" y="2487803"/>
            <a:ext cx="2869200" cy="2164739"/>
          </a:xfrm>
          <a:prstGeom prst="ellipse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2000" kern="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Copartners</a:t>
            </a:r>
          </a:p>
          <a:p>
            <a:pPr algn="ctr" fontAlgn="base" latinLnBrk="0"/>
            <a:r>
              <a:rPr lang="en-US" altLang="ko-KR" sz="2000" kern="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/clients</a:t>
            </a:r>
            <a:endParaRPr lang="ko-KR" altLang="en-US" sz="2000" kern="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8284149" y="2487807"/>
            <a:ext cx="2869200" cy="2164740"/>
          </a:xfrm>
          <a:prstGeom prst="ellipse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ko-KR" altLang="en-US" sz="20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8280944" y="3263732"/>
            <a:ext cx="28724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altLang="ko-KR" sz="20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NACF</a:t>
            </a:r>
          </a:p>
          <a:p>
            <a:pPr algn="ctr" fontAlgn="base"/>
            <a:r>
              <a:rPr lang="en-US" altLang="ko-KR" sz="20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/Affiliates</a:t>
            </a:r>
            <a:endParaRPr lang="en-US" altLang="ko-KR" sz="20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5" name="그룹 38"/>
          <p:cNvGrpSpPr>
            <a:grpSpLocks/>
          </p:cNvGrpSpPr>
          <p:nvPr/>
        </p:nvGrpSpPr>
        <p:grpSpPr bwMode="auto">
          <a:xfrm>
            <a:off x="1101055" y="4921401"/>
            <a:ext cx="9979322" cy="1681105"/>
            <a:chOff x="360835" y="992976"/>
            <a:chExt cx="4155923" cy="609382"/>
          </a:xfrm>
        </p:grpSpPr>
        <p:sp>
          <p:nvSpPr>
            <p:cNvPr id="16" name="모서리가 둥근 직사각형 15"/>
            <p:cNvSpPr/>
            <p:nvPr/>
          </p:nvSpPr>
          <p:spPr bwMode="auto">
            <a:xfrm>
              <a:off x="360835" y="992976"/>
              <a:ext cx="788326" cy="609382"/>
            </a:xfrm>
            <a:prstGeom prst="roundRect">
              <a:avLst/>
            </a:prstGeom>
            <a:solidFill>
              <a:srgbClr val="FFC000">
                <a:lumMod val="60000"/>
                <a:lumOff val="40000"/>
              </a:srgbClr>
            </a:solidFill>
            <a:ln>
              <a:noFill/>
              <a:headEnd type="none" w="med" len="med"/>
              <a:tailEnd type="none" w="med" len="med"/>
            </a:ln>
            <a:effectLst/>
          </p:spPr>
          <p:txBody>
            <a:bodyPr lIns="90000" tIns="46800" rIns="90000" bIns="46800" anchor="ctr"/>
            <a:lstStyle/>
            <a:p>
              <a:pPr algn="ctr" defTabSz="914354" latinLnBrk="0">
                <a:defRPr/>
              </a:pPr>
              <a:r>
                <a:rPr lang="en-US" altLang="ko-KR" sz="2400" kern="0" dirty="0" smtClean="0">
                  <a:solidFill>
                    <a:srgbClr val="00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Features</a:t>
              </a:r>
              <a:endParaRPr lang="ko-KR" altLang="en-US" sz="2400" kern="0" dirty="0">
                <a:solidFill>
                  <a:srgbClr val="00000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7" name="모서리가 둥근 직사각형 11"/>
            <p:cNvSpPr>
              <a:spLocks noChangeArrowheads="1"/>
            </p:cNvSpPr>
            <p:nvPr/>
          </p:nvSpPr>
          <p:spPr bwMode="auto">
            <a:xfrm>
              <a:off x="1170759" y="992977"/>
              <a:ext cx="3345999" cy="60938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algn="ctr">
              <a:solidFill>
                <a:srgbClr val="FFC000">
                  <a:lumMod val="60000"/>
                  <a:lumOff val="40000"/>
                </a:srgbClr>
              </a:solidFill>
              <a:round/>
              <a:headEnd/>
              <a:tailEnd/>
            </a:ln>
          </p:spPr>
          <p:txBody>
            <a:bodyPr lIns="90000" tIns="46800" rIns="90000" bIns="46800" anchor="ctr"/>
            <a:lstStyle/>
            <a:p>
              <a:pPr marL="285744" indent="-285744" defTabSz="914354" latinLnBrk="0">
                <a:buFont typeface="Wingdings" panose="05000000000000000000" pitchFamily="2" charset="2"/>
                <a:buChar char="§"/>
                <a:defRPr/>
              </a:pPr>
              <a:r>
                <a:rPr lang="en-US" altLang="ko-KR" sz="2000" kern="0" dirty="0">
                  <a:solidFill>
                    <a:sysClr val="windowText" lastClr="00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Agricultural and Livestock Cooperatives</a:t>
              </a:r>
              <a:r>
                <a:rPr lang="en-US" altLang="ko-KR" sz="2000" kern="0" dirty="0" smtClean="0">
                  <a:solidFill>
                    <a:sysClr val="windowText" lastClr="00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, and NACF </a:t>
              </a:r>
            </a:p>
            <a:p>
              <a:pPr defTabSz="914354" latinLnBrk="0">
                <a:defRPr/>
              </a:pPr>
              <a:r>
                <a:rPr lang="en-US" altLang="ko-KR" sz="2000" kern="0" dirty="0" smtClean="0">
                  <a:solidFill>
                    <a:sysClr val="windowText" lastClr="00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and its affiliates offer farming information </a:t>
              </a:r>
            </a:p>
            <a:p>
              <a:pPr defTabSz="914354" latinLnBrk="0">
                <a:defRPr/>
              </a:pPr>
              <a:r>
                <a:rPr lang="en-US" altLang="ko-KR" sz="2000" kern="0" dirty="0" smtClean="0">
                  <a:solidFill>
                    <a:sysClr val="windowText" lastClr="00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and NACF usage record to copartners and clients. </a:t>
              </a:r>
            </a:p>
            <a:p>
              <a:pPr defTabSz="914354" latinLnBrk="0">
                <a:defRPr/>
              </a:pPr>
              <a:r>
                <a:rPr lang="en-US" altLang="ko-KR" sz="2000" kern="0" dirty="0" smtClean="0">
                  <a:solidFill>
                    <a:sysClr val="windowText" lastClr="00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(A membership service for copartners)</a:t>
              </a:r>
              <a:endParaRPr lang="ko-KR" altLang="en-US" sz="2000" kern="0" dirty="0">
                <a:solidFill>
                  <a:srgbClr val="0070C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20" name="오각형 19"/>
          <p:cNvSpPr/>
          <p:nvPr/>
        </p:nvSpPr>
        <p:spPr>
          <a:xfrm>
            <a:off x="370963" y="1055648"/>
            <a:ext cx="3240000" cy="432000"/>
          </a:xfrm>
          <a:prstGeom prst="homePlat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Definition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왼쪽/오른쪽 화살표 4"/>
          <p:cNvSpPr/>
          <p:nvPr/>
        </p:nvSpPr>
        <p:spPr>
          <a:xfrm>
            <a:off x="4131379" y="3513699"/>
            <a:ext cx="388307" cy="205609"/>
          </a:xfrm>
          <a:prstGeom prst="left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왼쪽/오른쪽 화살표 18"/>
          <p:cNvSpPr/>
          <p:nvPr/>
        </p:nvSpPr>
        <p:spPr>
          <a:xfrm>
            <a:off x="7671012" y="3532594"/>
            <a:ext cx="441732" cy="205609"/>
          </a:xfrm>
          <a:prstGeom prst="left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374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4" name="직선 연결선 3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Ⅲ.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kumimoji="0" lang="en-US" altLang="ko-KR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kumimoji="0" lang="en-US" altLang="ko-KR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Farm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2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– 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Main Service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3404244" y="863946"/>
            <a:ext cx="84645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Ordinary Member</a:t>
            </a:r>
            <a:r>
              <a:rPr lang="ko-KR" altLang="en-US" sz="20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000" dirty="0" smtClean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defTabSz="914354"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(My Hometown News, </a:t>
            </a:r>
            <a:r>
              <a:rPr lang="en-US" altLang="ko-KR" sz="2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Supporting system for farmers, </a:t>
            </a:r>
            <a:endParaRPr lang="en-US" altLang="ko-KR" sz="2000" dirty="0" smtClean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defTabSz="914354"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Urban and Rural, market price of agricultural product)</a:t>
            </a:r>
            <a:endParaRPr lang="ko-KR" altLang="en-US" sz="20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640376" y="1987185"/>
            <a:ext cx="10972481" cy="4623632"/>
            <a:chOff x="640376" y="1603332"/>
            <a:chExt cx="10972481" cy="4832674"/>
          </a:xfrm>
        </p:grpSpPr>
        <p:pic>
          <p:nvPicPr>
            <p:cNvPr id="60" name="그림 5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523"/>
            <a:stretch/>
          </p:blipFill>
          <p:spPr>
            <a:xfrm>
              <a:off x="6355740" y="4194505"/>
              <a:ext cx="5257112" cy="2215482"/>
            </a:xfrm>
            <a:prstGeom prst="rect">
              <a:avLst/>
            </a:prstGeom>
          </p:spPr>
        </p:pic>
        <p:pic>
          <p:nvPicPr>
            <p:cNvPr id="66" name="Picture 2" descr="C:\Users\CS509668\Desktop\사용자 매뉴얼\user menual(png)\1. 공통-메인 및 GNB\ui-ma-1001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7" b="91296"/>
            <a:stretch/>
          </p:blipFill>
          <p:spPr bwMode="auto">
            <a:xfrm>
              <a:off x="640376" y="1638138"/>
              <a:ext cx="5505687" cy="2209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그림 6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319"/>
            <a:stretch/>
          </p:blipFill>
          <p:spPr>
            <a:xfrm>
              <a:off x="6323642" y="1603332"/>
              <a:ext cx="5289210" cy="2244129"/>
            </a:xfrm>
            <a:prstGeom prst="rect">
              <a:avLst/>
            </a:prstGeom>
          </p:spPr>
        </p:pic>
        <p:grpSp>
          <p:nvGrpSpPr>
            <p:cNvPr id="68" name="그룹 67"/>
            <p:cNvGrpSpPr/>
            <p:nvPr/>
          </p:nvGrpSpPr>
          <p:grpSpPr>
            <a:xfrm>
              <a:off x="750773" y="4181054"/>
              <a:ext cx="5414278" cy="2228931"/>
              <a:chOff x="5490865" y="2249258"/>
              <a:chExt cx="2952750" cy="1671905"/>
            </a:xfrm>
          </p:grpSpPr>
          <p:pic>
            <p:nvPicPr>
              <p:cNvPr id="69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3385"/>
              <a:stretch/>
            </p:blipFill>
            <p:spPr bwMode="auto">
              <a:xfrm>
                <a:off x="5490865" y="2249258"/>
                <a:ext cx="2952750" cy="16719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0" name="Picture 5" descr="C:\Users\이성건\Desktop\02. 2019 콕팜\01-1. 농협택배\2. 개발\콕팜 내 이미지 (셉템)\이미지\0_love-bg-02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9735" y="2885945"/>
                <a:ext cx="1314129" cy="10352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1" name="직사각형 70"/>
            <p:cNvSpPr/>
            <p:nvPr/>
          </p:nvSpPr>
          <p:spPr>
            <a:xfrm>
              <a:off x="643436" y="1638138"/>
              <a:ext cx="5521615" cy="224816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6351922" y="1638138"/>
              <a:ext cx="5260932" cy="224448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643436" y="4187888"/>
              <a:ext cx="5521617" cy="22481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74" name="직사각형 73"/>
            <p:cNvSpPr/>
            <p:nvPr/>
          </p:nvSpPr>
          <p:spPr>
            <a:xfrm>
              <a:off x="6351922" y="4181056"/>
              <a:ext cx="5260935" cy="224749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88" name="오각형 87"/>
          <p:cNvSpPr/>
          <p:nvPr/>
        </p:nvSpPr>
        <p:spPr>
          <a:xfrm>
            <a:off x="370963" y="1055648"/>
            <a:ext cx="3022256" cy="432000"/>
          </a:xfrm>
          <a:prstGeom prst="homePlat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Menu/Function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52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4" name="직선 연결선 3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Ⅲ.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 err="1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sz="32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Farm – </a:t>
              </a:r>
              <a:r>
                <a:rPr lang="en-US" altLang="ko-KR" sz="2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Main Service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3092824" y="988939"/>
            <a:ext cx="9318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Copartners </a:t>
            </a:r>
          </a:p>
          <a:p>
            <a:pPr defTabSz="914354">
              <a:defRPr/>
            </a:pPr>
            <a:r>
              <a:rPr lang="en-US" altLang="ko-KR" sz="20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(Copartner’s blog, NACF news</a:t>
            </a:r>
            <a:r>
              <a:rPr lang="en-US" altLang="ko-KR" sz="2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family event, </a:t>
            </a:r>
            <a:r>
              <a:rPr lang="en-US" altLang="ko-KR" sz="20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NACF use record. )</a:t>
            </a:r>
            <a:endParaRPr lang="ko-KR" altLang="en-US" sz="20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8" name="오각형 87"/>
          <p:cNvSpPr/>
          <p:nvPr/>
        </p:nvSpPr>
        <p:spPr>
          <a:xfrm>
            <a:off x="370963" y="1055648"/>
            <a:ext cx="2775649" cy="432000"/>
          </a:xfrm>
          <a:prstGeom prst="homePlat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Menu/Function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676405" y="1915808"/>
            <a:ext cx="11035430" cy="4569358"/>
            <a:chOff x="609600" y="2604300"/>
            <a:chExt cx="10948415" cy="3730376"/>
          </a:xfrm>
        </p:grpSpPr>
        <p:pic>
          <p:nvPicPr>
            <p:cNvPr id="82" name="그림 8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4" b="51917"/>
            <a:stretch/>
          </p:blipFill>
          <p:spPr>
            <a:xfrm>
              <a:off x="609600" y="2604300"/>
              <a:ext cx="5511042" cy="174509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83" name="그림 8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" t="51245" r="-447" b="8298"/>
            <a:stretch/>
          </p:blipFill>
          <p:spPr>
            <a:xfrm>
              <a:off x="609601" y="4586749"/>
              <a:ext cx="5511044" cy="1713510"/>
            </a:xfrm>
            <a:prstGeom prst="rect">
              <a:avLst/>
            </a:prstGeom>
          </p:spPr>
        </p:pic>
        <p:pic>
          <p:nvPicPr>
            <p:cNvPr id="85" name="Picture 2" descr="C:\Users\이성건\Desktop\02. 2019 콕팜\01-1. 농협택배\2. 개발\콕팜 내 이미지 (셉템)\이미지\1_콕뱅크_방문택배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754"/>
            <a:stretch/>
          </p:blipFill>
          <p:spPr bwMode="auto">
            <a:xfrm>
              <a:off x="6307157" y="4586749"/>
              <a:ext cx="5250855" cy="1713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직사각형 85"/>
            <p:cNvSpPr/>
            <p:nvPr/>
          </p:nvSpPr>
          <p:spPr>
            <a:xfrm>
              <a:off x="609600" y="2604300"/>
              <a:ext cx="5511042" cy="174796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pic>
          <p:nvPicPr>
            <p:cNvPr id="84" name="그림 8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" t="48780" r="-784" b="17401"/>
            <a:stretch/>
          </p:blipFill>
          <p:spPr>
            <a:xfrm>
              <a:off x="6307157" y="2607163"/>
              <a:ext cx="5250858" cy="174509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79" name="직사각형 78"/>
            <p:cNvSpPr/>
            <p:nvPr/>
          </p:nvSpPr>
          <p:spPr>
            <a:xfrm>
              <a:off x="6307154" y="2604300"/>
              <a:ext cx="5250858" cy="174509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6307154" y="4581437"/>
              <a:ext cx="5250861" cy="174744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80" name="직사각형 79"/>
            <p:cNvSpPr/>
            <p:nvPr/>
          </p:nvSpPr>
          <p:spPr>
            <a:xfrm>
              <a:off x="609600" y="4586749"/>
              <a:ext cx="5511045" cy="174792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234443" y="6364388"/>
            <a:ext cx="2743200" cy="357087"/>
          </a:xfrm>
        </p:spPr>
        <p:txBody>
          <a:bodyPr/>
          <a:lstStyle/>
          <a:p>
            <a:fld id="{F5795100-0AFA-42AC-86AB-E43100F9E95A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650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Ⅲ.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 err="1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sz="32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Farm – </a:t>
              </a:r>
              <a:r>
                <a:rPr lang="en-US" altLang="ko-KR" sz="2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Main Service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42152" y="952842"/>
            <a:ext cx="119467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54">
              <a:buFont typeface="+mj-ea"/>
              <a:buAutoNum type="circleNumDbPlain"/>
              <a:defRPr/>
            </a:pPr>
            <a:r>
              <a:rPr lang="en-US" altLang="ko-KR" sz="24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My Hometown News </a:t>
            </a:r>
          </a:p>
          <a:p>
            <a:pPr defTabSz="914354">
              <a:defRPr/>
            </a:pP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(local news, events/festivals, local specialty, experiencing rural life)</a:t>
            </a:r>
            <a:endParaRPr lang="ko-KR" altLang="en-US" sz="2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682752" y="2038270"/>
            <a:ext cx="3119490" cy="4292115"/>
            <a:chOff x="467544" y="980728"/>
            <a:chExt cx="2333106" cy="5535126"/>
          </a:xfrm>
        </p:grpSpPr>
        <p:pic>
          <p:nvPicPr>
            <p:cNvPr id="20" name="Picture 2" descr="C:\Users\CS509668\Desktop\사용자 매뉴얼\user menual(png)\1. 공통-메인 및 GNB\ui-ma-100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7" b="82155"/>
            <a:stretch/>
          </p:blipFill>
          <p:spPr bwMode="auto">
            <a:xfrm>
              <a:off x="488107" y="980728"/>
              <a:ext cx="2311126" cy="2952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그림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45" b="20421"/>
            <a:stretch/>
          </p:blipFill>
          <p:spPr>
            <a:xfrm>
              <a:off x="467544" y="4005064"/>
              <a:ext cx="2331689" cy="1162988"/>
            </a:xfrm>
            <a:prstGeom prst="rect">
              <a:avLst/>
            </a:prstGeom>
          </p:spPr>
        </p:pic>
        <p:pic>
          <p:nvPicPr>
            <p:cNvPr id="22" name="그림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455"/>
            <a:stretch/>
          </p:blipFill>
          <p:spPr>
            <a:xfrm>
              <a:off x="467544" y="5202223"/>
              <a:ext cx="2333106" cy="1313631"/>
            </a:xfrm>
            <a:prstGeom prst="rect">
              <a:avLst/>
            </a:prstGeom>
          </p:spPr>
        </p:pic>
      </p:grpSp>
      <p:grpSp>
        <p:nvGrpSpPr>
          <p:cNvPr id="9" name="그룹 8"/>
          <p:cNvGrpSpPr/>
          <p:nvPr/>
        </p:nvGrpSpPr>
        <p:grpSpPr>
          <a:xfrm>
            <a:off x="4437688" y="2038269"/>
            <a:ext cx="7266632" cy="4292115"/>
            <a:chOff x="3419872" y="980728"/>
            <a:chExt cx="5264912" cy="4236800"/>
          </a:xfrm>
        </p:grpSpPr>
        <p:grpSp>
          <p:nvGrpSpPr>
            <p:cNvPr id="10" name="그룹 9"/>
            <p:cNvGrpSpPr/>
            <p:nvPr/>
          </p:nvGrpSpPr>
          <p:grpSpPr>
            <a:xfrm>
              <a:off x="3419872" y="980728"/>
              <a:ext cx="2402509" cy="4236800"/>
              <a:chOff x="839415" y="2132856"/>
              <a:chExt cx="2402509" cy="4236800"/>
            </a:xfrm>
          </p:grpSpPr>
          <p:pic>
            <p:nvPicPr>
              <p:cNvPr id="15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9597" y="2132856"/>
                <a:ext cx="2383200" cy="4236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직사각형 15"/>
              <p:cNvSpPr/>
              <p:nvPr/>
            </p:nvSpPr>
            <p:spPr>
              <a:xfrm>
                <a:off x="839415" y="3068960"/>
                <a:ext cx="2402509" cy="287288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ko-KR" altLang="en-US" sz="800" b="1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17" name="직사각형 16"/>
              <p:cNvSpPr/>
              <p:nvPr/>
            </p:nvSpPr>
            <p:spPr>
              <a:xfrm>
                <a:off x="848544" y="3455000"/>
                <a:ext cx="2384253" cy="72461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  <a:prstDash val="sys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ko-KR" altLang="en-US" sz="800" b="1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0483" y="3534167"/>
                <a:ext cx="2231549" cy="280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8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0552" y="4997020"/>
                <a:ext cx="2222724" cy="294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980728"/>
              <a:ext cx="2384592" cy="4139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직사각형 24"/>
          <p:cNvSpPr/>
          <p:nvPr/>
        </p:nvSpPr>
        <p:spPr>
          <a:xfrm>
            <a:off x="695772" y="2450721"/>
            <a:ext cx="780254" cy="14927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800" b="1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695772" y="3836208"/>
            <a:ext cx="780254" cy="14927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800" b="1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739522" y="4383046"/>
            <a:ext cx="780254" cy="14927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800" b="1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710249" y="5341090"/>
            <a:ext cx="780254" cy="14927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ko-KR" altLang="en-US" sz="800" b="1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9" name="오른쪽 화살표 28"/>
          <p:cNvSpPr/>
          <p:nvPr/>
        </p:nvSpPr>
        <p:spPr>
          <a:xfrm>
            <a:off x="7880915" y="3234742"/>
            <a:ext cx="532191" cy="400488"/>
          </a:xfrm>
          <a:prstGeom prst="rightArrow">
            <a:avLst>
              <a:gd name="adj1" fmla="val 50000"/>
              <a:gd name="adj2" fmla="val 6425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b="1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727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Ⅲ.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 err="1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sz="32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Farm – </a:t>
              </a:r>
              <a:r>
                <a:rPr lang="en-US" altLang="ko-KR" sz="2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Main Service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38604" y="952842"/>
            <a:ext cx="11833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54">
              <a:buFont typeface="+mj-ea"/>
              <a:buAutoNum type="circleNumDbPlain" startAt="2"/>
              <a:defRPr/>
            </a:pPr>
            <a:r>
              <a:rPr lang="en-US" altLang="ko-KR" sz="24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Supporting system for farmers</a:t>
            </a:r>
          </a:p>
          <a:p>
            <a:pPr defTabSz="914354">
              <a:defRPr/>
            </a:pPr>
            <a:r>
              <a:rPr lang="en-US" altLang="ko-KR" sz="24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(farming/sales/training, finance/tax, returning to farm/hometown, </a:t>
            </a:r>
          </a:p>
          <a:p>
            <a:pPr defTabSz="914354">
              <a:defRPr/>
            </a:pPr>
            <a:r>
              <a:rPr lang="en-US" altLang="ko-KR" sz="2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youth startup, copartner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system)</a:t>
            </a:r>
            <a:endParaRPr lang="ko-KR" altLang="en-US" sz="2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1055426" y="2147269"/>
            <a:ext cx="10051486" cy="4498759"/>
            <a:chOff x="3570514" y="1652576"/>
            <a:chExt cx="6680396" cy="3328152"/>
          </a:xfrm>
        </p:grpSpPr>
        <p:grpSp>
          <p:nvGrpSpPr>
            <p:cNvPr id="6" name="그룹 5"/>
            <p:cNvGrpSpPr/>
            <p:nvPr/>
          </p:nvGrpSpPr>
          <p:grpSpPr>
            <a:xfrm>
              <a:off x="3570514" y="1652576"/>
              <a:ext cx="6680396" cy="3328152"/>
              <a:chOff x="486322" y="2060848"/>
              <a:chExt cx="8119974" cy="3312367"/>
            </a:xfrm>
          </p:grpSpPr>
          <p:grpSp>
            <p:nvGrpSpPr>
              <p:cNvPr id="7" name="그룹 6"/>
              <p:cNvGrpSpPr/>
              <p:nvPr/>
            </p:nvGrpSpPr>
            <p:grpSpPr>
              <a:xfrm>
                <a:off x="486322" y="2060848"/>
                <a:ext cx="2436610" cy="3311289"/>
                <a:chOff x="486322" y="2060848"/>
                <a:chExt cx="2436610" cy="3311289"/>
              </a:xfrm>
            </p:grpSpPr>
            <p:pic>
              <p:nvPicPr>
                <p:cNvPr id="12" name="그림 1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8503" y="2089422"/>
                  <a:ext cx="2434429" cy="3222237"/>
                </a:xfrm>
                <a:prstGeom prst="rect">
                  <a:avLst/>
                </a:prstGeom>
              </p:spPr>
            </p:pic>
            <p:sp>
              <p:nvSpPr>
                <p:cNvPr id="13" name="직사각형 12"/>
                <p:cNvSpPr/>
                <p:nvPr/>
              </p:nvSpPr>
              <p:spPr>
                <a:xfrm>
                  <a:off x="486322" y="2060848"/>
                  <a:ext cx="2436610" cy="3311289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ko-KR" altLang="en-US" sz="800" b="1" dirty="0"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endParaRPr>
                </a:p>
              </p:txBody>
            </p:sp>
          </p:grpSp>
          <p:pic>
            <p:nvPicPr>
              <p:cNvPr id="8" name="그림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82166" y="2135136"/>
                <a:ext cx="2364520" cy="3238079"/>
              </a:xfrm>
              <a:prstGeom prst="rect">
                <a:avLst/>
              </a:prstGeom>
            </p:spPr>
          </p:pic>
          <p:grpSp>
            <p:nvGrpSpPr>
              <p:cNvPr id="9" name="그룹 8"/>
              <p:cNvGrpSpPr/>
              <p:nvPr/>
            </p:nvGrpSpPr>
            <p:grpSpPr>
              <a:xfrm>
                <a:off x="6169686" y="2074719"/>
                <a:ext cx="2436610" cy="2218377"/>
                <a:chOff x="6169686" y="2074719"/>
                <a:chExt cx="2436610" cy="2218377"/>
              </a:xfrm>
            </p:grpSpPr>
            <p:pic>
              <p:nvPicPr>
                <p:cNvPr id="10" name="그림 9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83675" y="2166573"/>
                  <a:ext cx="2422621" cy="2126523"/>
                </a:xfrm>
                <a:prstGeom prst="rect">
                  <a:avLst/>
                </a:prstGeom>
              </p:spPr>
            </p:pic>
            <p:sp>
              <p:nvSpPr>
                <p:cNvPr id="11" name="직사각형 10"/>
                <p:cNvSpPr/>
                <p:nvPr/>
              </p:nvSpPr>
              <p:spPr>
                <a:xfrm>
                  <a:off x="6169686" y="2074719"/>
                  <a:ext cx="2436610" cy="2218377"/>
                </a:xfrm>
                <a:prstGeom prst="rect">
                  <a:avLst/>
                </a:prstGeom>
                <a:noFill/>
                <a:ln w="6350">
                  <a:solidFill>
                    <a:schemeClr val="bg1">
                      <a:lumMod val="7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endParaRPr lang="ko-KR" altLang="en-US" sz="800" b="1" dirty="0">
                    <a:solidFill>
                      <a:schemeClr val="bg1"/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endParaRPr>
                </a:p>
              </p:txBody>
            </p:sp>
          </p:grpSp>
        </p:grpSp>
        <p:sp>
          <p:nvSpPr>
            <p:cNvPr id="15" name="직사각형 14"/>
            <p:cNvSpPr/>
            <p:nvPr/>
          </p:nvSpPr>
          <p:spPr>
            <a:xfrm>
              <a:off x="3615546" y="4162463"/>
              <a:ext cx="536238" cy="17340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 b="1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3588448" y="2097636"/>
              <a:ext cx="832860" cy="17008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 b="1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5960226" y="3005936"/>
              <a:ext cx="855854" cy="20704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 b="1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8276095" y="1777381"/>
              <a:ext cx="556211" cy="20704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 b="1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20" name="슬라이드 번호 개체 틀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66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Ⅲ</a:t>
              </a: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.</a:t>
              </a:r>
              <a:r>
                <a:rPr kumimoji="0" lang="en-US" altLang="ko-KR" sz="24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 err="1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sz="32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Farm – </a:t>
              </a:r>
              <a:r>
                <a:rPr lang="en-US" altLang="ko-KR" sz="2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Main Service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2480" y="968637"/>
            <a:ext cx="12029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54">
              <a:buFont typeface="+mj-ea"/>
              <a:buAutoNum type="circleNumDbPlain" startAt="3"/>
              <a:defRPr/>
            </a:pPr>
            <a:r>
              <a:rPr lang="en-US" altLang="ko-KR" sz="24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Market price of agricultural product </a:t>
            </a:r>
          </a:p>
          <a:p>
            <a:pPr defTabSz="914354">
              <a:defRPr/>
            </a:pPr>
            <a:r>
              <a:rPr lang="en-US" altLang="ko-KR" sz="2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(offers price information of agricultural product at NACF joint market)</a:t>
            </a:r>
            <a:endParaRPr lang="ko-KR" altLang="en-US" sz="2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1091824" y="2086649"/>
            <a:ext cx="10027280" cy="4344616"/>
            <a:chOff x="3573390" y="1526512"/>
            <a:chExt cx="6547408" cy="2951140"/>
          </a:xfrm>
        </p:grpSpPr>
        <p:pic>
          <p:nvPicPr>
            <p:cNvPr id="16" name="Picture 2" descr="C:\Users\CS509670\Desktop\200066845_사용자매뉴얼 캡쳐화면\Screenshot_20180713-142516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17"/>
            <a:stretch/>
          </p:blipFill>
          <p:spPr bwMode="auto">
            <a:xfrm>
              <a:off x="5915039" y="1530438"/>
              <a:ext cx="1870351" cy="2947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직사각형 16"/>
            <p:cNvSpPr/>
            <p:nvPr/>
          </p:nvSpPr>
          <p:spPr>
            <a:xfrm>
              <a:off x="6227404" y="2048415"/>
              <a:ext cx="731884" cy="22862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5955544" y="4116640"/>
              <a:ext cx="1787954" cy="26767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7583402" y="1569706"/>
              <a:ext cx="192406" cy="162634"/>
            </a:xfrm>
            <a:prstGeom prst="rect">
              <a:avLst/>
            </a:prstGeom>
            <a:solidFill>
              <a:srgbClr val="235A9A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grpSp>
          <p:nvGrpSpPr>
            <p:cNvPr id="20" name="그룹 19"/>
            <p:cNvGrpSpPr/>
            <p:nvPr/>
          </p:nvGrpSpPr>
          <p:grpSpPr>
            <a:xfrm>
              <a:off x="8237780" y="1537250"/>
              <a:ext cx="1883018" cy="2919091"/>
              <a:chOff x="3666698" y="2297080"/>
              <a:chExt cx="2383200" cy="3694483"/>
            </a:xfrm>
          </p:grpSpPr>
          <p:pic>
            <p:nvPicPr>
              <p:cNvPr id="28" name="Picture 4" descr="C:\Users\CS509670\Desktop\200066845_사용자매뉴얼 캡쳐화면\Screenshot_20180713-142641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717"/>
              <a:stretch/>
            </p:blipFill>
            <p:spPr bwMode="auto">
              <a:xfrm>
                <a:off x="3666698" y="2297080"/>
                <a:ext cx="2383200" cy="3694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직사각형 28"/>
              <p:cNvSpPr/>
              <p:nvPr/>
            </p:nvSpPr>
            <p:spPr>
              <a:xfrm>
                <a:off x="5723239" y="2348880"/>
                <a:ext cx="243515" cy="205834"/>
              </a:xfrm>
              <a:prstGeom prst="rect">
                <a:avLst/>
              </a:prstGeom>
              <a:solidFill>
                <a:srgbClr val="235A9A"/>
              </a:solidFill>
              <a:ln w="635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ko-KR" altLang="en-US" sz="8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</p:grpSp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676" y="1534202"/>
              <a:ext cx="1863171" cy="2913346"/>
            </a:xfrm>
            <a:prstGeom prst="rect">
              <a:avLst/>
            </a:prstGeom>
          </p:spPr>
        </p:pic>
        <p:sp>
          <p:nvSpPr>
            <p:cNvPr id="22" name="직사각형 21"/>
            <p:cNvSpPr/>
            <p:nvPr/>
          </p:nvSpPr>
          <p:spPr>
            <a:xfrm>
              <a:off x="3573390" y="1526512"/>
              <a:ext cx="1870045" cy="2921037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4926013" y="1568591"/>
              <a:ext cx="499359" cy="22862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4" name="오른쪽 화살표 23"/>
            <p:cNvSpPr/>
            <p:nvPr/>
          </p:nvSpPr>
          <p:spPr bwMode="auto">
            <a:xfrm>
              <a:off x="5623691" y="2596305"/>
              <a:ext cx="220649" cy="267867"/>
            </a:xfrm>
            <a:prstGeom prst="rightArrow">
              <a:avLst>
                <a:gd name="adj1" fmla="val 60367"/>
                <a:gd name="adj2" fmla="val 66130"/>
              </a:avLst>
            </a:prstGeom>
            <a:solidFill>
              <a:schemeClr val="accent1">
                <a:lumMod val="9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269868" indent="-269868" algn="ctr" defTabSz="914377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80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5" name="오른쪽 화살표 24"/>
            <p:cNvSpPr/>
            <p:nvPr/>
          </p:nvSpPr>
          <p:spPr bwMode="auto">
            <a:xfrm>
              <a:off x="7924334" y="2596305"/>
              <a:ext cx="220649" cy="267867"/>
            </a:xfrm>
            <a:prstGeom prst="rightArrow">
              <a:avLst>
                <a:gd name="adj1" fmla="val 60367"/>
                <a:gd name="adj2" fmla="val 66130"/>
              </a:avLst>
            </a:prstGeom>
            <a:solidFill>
              <a:schemeClr val="accent1">
                <a:lumMod val="90000"/>
              </a:schemeClr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269868" indent="-269868" algn="ctr" defTabSz="914377" fontAlgn="base" latinLnBrk="0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180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5915345" y="1526512"/>
              <a:ext cx="1870045" cy="2921037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8237780" y="1527559"/>
              <a:ext cx="1870045" cy="2928781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87D1067A-DC38-427E-AC13-9A9F48849F77}"/>
              </a:ext>
            </a:extLst>
          </p:cNvPr>
          <p:cNvSpPr txBox="1"/>
          <p:nvPr/>
        </p:nvSpPr>
        <p:spPr>
          <a:xfrm>
            <a:off x="7061705" y="5507294"/>
            <a:ext cx="535649" cy="365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#5</a:t>
            </a:r>
            <a:endParaRPr lang="ko-KR" altLang="en-US" sz="11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502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Ⅲ.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 err="1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sz="32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Farm – </a:t>
              </a:r>
              <a:r>
                <a:rPr lang="en-US" altLang="ko-KR" sz="2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Main Service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35996" y="959046"/>
            <a:ext cx="11947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54">
              <a:buFont typeface="+mj-ea"/>
              <a:buAutoNum type="circleNumDbPlain" startAt="4"/>
              <a:defRPr/>
            </a:pPr>
            <a:r>
              <a:rPr lang="en-US" altLang="ko-KR" sz="24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Urban and Rural </a:t>
            </a:r>
          </a:p>
          <a:p>
            <a:pPr defTabSz="914354">
              <a:defRPr/>
            </a:pPr>
            <a:r>
              <a:rPr lang="en-US" altLang="ko-KR" sz="2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(Offers contents linked to the Farmer’s Newspaper, Farm Stay, </a:t>
            </a:r>
          </a:p>
          <a:p>
            <a:pPr defTabSz="914354">
              <a:defRPr/>
            </a:pPr>
            <a:r>
              <a:rPr lang="en-US" altLang="ko-KR" sz="2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and Smart Farm TV)</a:t>
            </a:r>
            <a:endParaRPr lang="ko-KR" altLang="en-US" sz="2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2460514" y="2136443"/>
            <a:ext cx="7280894" cy="4254852"/>
            <a:chOff x="3496834" y="1609500"/>
            <a:chExt cx="6380944" cy="3472728"/>
          </a:xfrm>
        </p:grpSpPr>
        <p:sp>
          <p:nvSpPr>
            <p:cNvPr id="7" name="눈물 방울 6"/>
            <p:cNvSpPr/>
            <p:nvPr/>
          </p:nvSpPr>
          <p:spPr>
            <a:xfrm rot="1223865">
              <a:off x="3496834" y="3490044"/>
              <a:ext cx="1956219" cy="1592184"/>
            </a:xfrm>
            <a:prstGeom prst="teardrop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1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8" name="눈물 방울 7"/>
            <p:cNvSpPr/>
            <p:nvPr/>
          </p:nvSpPr>
          <p:spPr>
            <a:xfrm rot="4339855">
              <a:off x="3681675" y="1466109"/>
              <a:ext cx="1592184" cy="1956219"/>
            </a:xfrm>
            <a:prstGeom prst="teardrop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1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9" name="눈물 방울 8"/>
            <p:cNvSpPr/>
            <p:nvPr/>
          </p:nvSpPr>
          <p:spPr>
            <a:xfrm rot="15231396">
              <a:off x="8103577" y="3270987"/>
              <a:ext cx="1592184" cy="1956219"/>
            </a:xfrm>
            <a:prstGeom prst="teardrop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1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0" name="눈물 방울 9"/>
            <p:cNvSpPr/>
            <p:nvPr/>
          </p:nvSpPr>
          <p:spPr>
            <a:xfrm rot="12000903">
              <a:off x="7809103" y="1609500"/>
              <a:ext cx="1956219" cy="1592184"/>
            </a:xfrm>
            <a:prstGeom prst="teardrop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1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grpSp>
          <p:nvGrpSpPr>
            <p:cNvPr id="11" name="그룹 10"/>
            <p:cNvGrpSpPr/>
            <p:nvPr/>
          </p:nvGrpSpPr>
          <p:grpSpPr>
            <a:xfrm>
              <a:off x="5265541" y="2235719"/>
              <a:ext cx="2871901" cy="2315367"/>
              <a:chOff x="6613573" y="2636911"/>
              <a:chExt cx="2968719" cy="2393423"/>
            </a:xfrm>
          </p:grpSpPr>
          <p:sp>
            <p:nvSpPr>
              <p:cNvPr id="12" name="직각 삼각형 11"/>
              <p:cNvSpPr/>
              <p:nvPr/>
            </p:nvSpPr>
            <p:spPr>
              <a:xfrm>
                <a:off x="6613573" y="2636911"/>
                <a:ext cx="2965207" cy="2393423"/>
              </a:xfrm>
              <a:prstGeom prst="rtTriangle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13" name="직각 삼각형 12"/>
              <p:cNvSpPr/>
              <p:nvPr/>
            </p:nvSpPr>
            <p:spPr>
              <a:xfrm rot="10800000">
                <a:off x="6617085" y="2636911"/>
                <a:ext cx="2965207" cy="2393423"/>
              </a:xfrm>
              <a:prstGeom prst="rtTriangle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1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</p:grpSp>
        <p:sp>
          <p:nvSpPr>
            <p:cNvPr id="14" name="모서리가 둥근 직사각형 13"/>
            <p:cNvSpPr/>
            <p:nvPr/>
          </p:nvSpPr>
          <p:spPr>
            <a:xfrm>
              <a:off x="5417558" y="3387483"/>
              <a:ext cx="429213" cy="904745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5317995" y="3411000"/>
              <a:ext cx="63519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8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도시</a:t>
              </a:r>
            </a:p>
          </p:txBody>
        </p:sp>
        <p:sp>
          <p:nvSpPr>
            <p:cNvPr id="16" name="모서리가 둥근 직사각형 15"/>
            <p:cNvSpPr/>
            <p:nvPr/>
          </p:nvSpPr>
          <p:spPr>
            <a:xfrm>
              <a:off x="7459112" y="2485417"/>
              <a:ext cx="429213" cy="904749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7401135" y="2508039"/>
              <a:ext cx="56707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28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농촌</a:t>
              </a:r>
            </a:p>
          </p:txBody>
        </p:sp>
        <p:pic>
          <p:nvPicPr>
            <p:cNvPr id="18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4" t="18517" r="51731" b="45484"/>
            <a:stretch/>
          </p:blipFill>
          <p:spPr bwMode="auto">
            <a:xfrm>
              <a:off x="3791744" y="2050840"/>
              <a:ext cx="1368152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4" t="58528" r="51731" b="2473"/>
            <a:stretch/>
          </p:blipFill>
          <p:spPr bwMode="auto">
            <a:xfrm>
              <a:off x="3791744" y="3817757"/>
              <a:ext cx="1368152" cy="93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" descr="C:\Users\이성건\Desktop\02. 2019 콕팜\01-1. 농협택배\2. 개발\콕팜 내 이미지 (셉템)\이미지\0_love-bg-0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5726" y="2002879"/>
              <a:ext cx="1314129" cy="876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4941" y="3770611"/>
              <a:ext cx="1390651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632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Ⅲ.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 err="1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sz="32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Farm – </a:t>
              </a:r>
              <a:r>
                <a:rPr lang="en-US" altLang="ko-KR" sz="2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Main Service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38604" y="968410"/>
            <a:ext cx="12053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ko-KR" altLang="en-US" sz="2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⑤ </a:t>
            </a:r>
            <a:r>
              <a:rPr lang="en-US" altLang="ko-KR" sz="2400" b="1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Door-to-door Delivery Service </a:t>
            </a:r>
          </a:p>
          <a:p>
            <a:pPr defTabSz="914354">
              <a:defRPr/>
            </a:pPr>
            <a:r>
              <a:rPr lang="en-US" altLang="ko-KR" sz="2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(A delivery company visits the farmer to collect the delivery item)</a:t>
            </a:r>
            <a:endParaRPr lang="ko-KR" altLang="en-US" sz="18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1857209" y="1909482"/>
            <a:ext cx="8540309" cy="4594294"/>
            <a:chOff x="1857209" y="1708317"/>
            <a:chExt cx="8540309" cy="4795459"/>
          </a:xfrm>
        </p:grpSpPr>
        <p:grpSp>
          <p:nvGrpSpPr>
            <p:cNvPr id="34" name="그룹 33"/>
            <p:cNvGrpSpPr/>
            <p:nvPr/>
          </p:nvGrpSpPr>
          <p:grpSpPr>
            <a:xfrm>
              <a:off x="1857209" y="1708317"/>
              <a:ext cx="8540309" cy="4204911"/>
              <a:chOff x="3573390" y="1526512"/>
              <a:chExt cx="6534435" cy="2929828"/>
            </a:xfrm>
          </p:grpSpPr>
          <p:sp>
            <p:nvSpPr>
              <p:cNvPr id="35" name="직사각형 34"/>
              <p:cNvSpPr/>
              <p:nvPr/>
            </p:nvSpPr>
            <p:spPr>
              <a:xfrm>
                <a:off x="3573390" y="1526512"/>
                <a:ext cx="1870045" cy="2921037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ko-KR" altLang="en-US" sz="8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36" name="직사각형 35"/>
              <p:cNvSpPr/>
              <p:nvPr/>
            </p:nvSpPr>
            <p:spPr>
              <a:xfrm>
                <a:off x="5915345" y="1526512"/>
                <a:ext cx="1870045" cy="2921037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ko-KR" altLang="en-US" sz="8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37" name="직사각형 36"/>
              <p:cNvSpPr/>
              <p:nvPr/>
            </p:nvSpPr>
            <p:spPr>
              <a:xfrm>
                <a:off x="8237780" y="1527559"/>
                <a:ext cx="1870045" cy="2928781"/>
              </a:xfrm>
              <a:prstGeom prst="rect">
                <a:avLst/>
              </a:prstGeom>
              <a:noFill/>
              <a:ln w="635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ko-KR" altLang="en-US" sz="8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</p:grpSp>
        <p:pic>
          <p:nvPicPr>
            <p:cNvPr id="38" name="Picture 2" descr="C:\Users\이성건\Desktop\02. 2019 콕팜\01-1. 농협택배\2. 개발\콕팜 내 이미지 (셉템)\이미지\1_콕뱅크_방문택배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7306" y="1717631"/>
              <a:ext cx="2407646" cy="4758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그림 3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9872" y="1721278"/>
              <a:ext cx="2432292" cy="4754678"/>
            </a:xfrm>
            <a:prstGeom prst="rect">
              <a:avLst/>
            </a:prstGeom>
          </p:spPr>
        </p:pic>
        <p:pic>
          <p:nvPicPr>
            <p:cNvPr id="4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9475" y="1730898"/>
              <a:ext cx="2428039" cy="4772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직사각형 40"/>
            <p:cNvSpPr/>
            <p:nvPr/>
          </p:nvSpPr>
          <p:spPr>
            <a:xfrm>
              <a:off x="3702789" y="2239303"/>
              <a:ext cx="502969" cy="642427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5008577" y="2686298"/>
              <a:ext cx="2273373" cy="111816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ko-KR" altLang="en-US" sz="8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969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 rot="5400000">
            <a:off x="2667001" y="-2667000"/>
            <a:ext cx="6858000" cy="12192001"/>
          </a:xfrm>
          <a:prstGeom prst="rect">
            <a:avLst/>
          </a:prstGeom>
          <a:gradFill flip="none" rotWithShape="1">
            <a:gsLst>
              <a:gs pos="35000">
                <a:srgbClr val="0070C0"/>
              </a:gs>
              <a:gs pos="0">
                <a:srgbClr val="0070C0"/>
              </a:gs>
              <a:gs pos="87000">
                <a:srgbClr val="00B05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16000" rtlCol="0" anchor="ctr"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3000000" scaled="0"/>
              </a:gradFill>
              <a:effectLst/>
              <a:uLnTx/>
              <a:uFillTx/>
              <a:latin typeface="a옛날사진관4" panose="02020600000000000000" pitchFamily="18" charset="-127"/>
              <a:ea typeface="a옛날사진관4" panose="02020600000000000000" pitchFamily="18" charset="-127"/>
              <a:cs typeface="+mn-cs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7" r="66143"/>
          <a:stretch/>
        </p:blipFill>
        <p:spPr>
          <a:xfrm>
            <a:off x="1" y="4293000"/>
            <a:ext cx="3612000" cy="2565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4" b="29312"/>
          <a:stretch/>
        </p:blipFill>
        <p:spPr>
          <a:xfrm>
            <a:off x="6312000" y="1"/>
            <a:ext cx="5880000" cy="423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76032" y="2715507"/>
            <a:ext cx="789333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Introducing NACF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567160" y="999390"/>
            <a:ext cx="947450" cy="76474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14610" y="1440081"/>
            <a:ext cx="164019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3500000" scaled="1"/>
                </a:gradFill>
                <a:effectLst/>
                <a:uLnTx/>
                <a:uFillTx/>
                <a:latin typeface="Bahnschrift Light Condensed" panose="020B0502040204020203" pitchFamily="34" charset="0"/>
                <a:ea typeface="210 데이라잇 R" panose="02020603020101020101" pitchFamily="18" charset="-127"/>
              </a:rPr>
              <a:t>01</a:t>
            </a:r>
            <a:endParaRPr kumimoji="0" lang="ko-KR" altLang="en-US" sz="166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13500000" scaled="1"/>
              </a:gradFill>
              <a:effectLst/>
              <a:uLnTx/>
              <a:uFillTx/>
              <a:latin typeface="Bahnschrift Light Condensed" panose="020B0502040204020203" pitchFamily="34" charset="0"/>
              <a:ea typeface="210 데이라잇 R" panose="02020603020101020101" pitchFamily="18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46CA8-5506-44CC-9116-B0B681F0BBE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9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Ⅲ.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kumimoji="0" lang="en-US" altLang="ko-KR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kumimoji="0" lang="en-US" altLang="ko-KR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Food</a:t>
              </a:r>
              <a:r>
                <a:rPr lang="en-US" altLang="ko-KR" sz="32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2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– 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Overview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50" name="오각형 49"/>
          <p:cNvSpPr/>
          <p:nvPr/>
        </p:nvSpPr>
        <p:spPr>
          <a:xfrm>
            <a:off x="370963" y="1055648"/>
            <a:ext cx="3240000" cy="432000"/>
          </a:xfrm>
          <a:prstGeom prst="homePlat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Definition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9769" y="927404"/>
            <a:ext cx="8797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 mobile shopping mall where sells the agricultural product</a:t>
            </a:r>
          </a:p>
          <a:p>
            <a:r>
              <a:rPr lang="en-US" altLang="ko-KR" sz="2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</a:t>
            </a:r>
            <a:r>
              <a:rPr lang="en-US" altLang="ko-KR" sz="20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roduced by farmers and copartners.</a:t>
            </a:r>
            <a:endParaRPr lang="ko-KR" altLang="en-US" sz="20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40</a:t>
            </a:fld>
            <a:endParaRPr lang="ko-KR" altLang="en-US"/>
          </a:p>
        </p:txBody>
      </p:sp>
      <p:grpSp>
        <p:nvGrpSpPr>
          <p:cNvPr id="30" name="그룹 29"/>
          <p:cNvGrpSpPr/>
          <p:nvPr/>
        </p:nvGrpSpPr>
        <p:grpSpPr>
          <a:xfrm>
            <a:off x="549494" y="1729419"/>
            <a:ext cx="11276746" cy="4617592"/>
            <a:chOff x="179512" y="980728"/>
            <a:chExt cx="8677219" cy="4248472"/>
          </a:xfrm>
        </p:grpSpPr>
        <p:pic>
          <p:nvPicPr>
            <p:cNvPr id="31" name="그림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980728"/>
              <a:ext cx="8677219" cy="4248472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547664" y="1285827"/>
              <a:ext cx="936103" cy="2831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/>
                <a:t>Route sales</a:t>
              </a:r>
              <a:endParaRPr lang="ko-KR" altLang="en-US" sz="14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547664" y="1658239"/>
              <a:ext cx="1008112" cy="2831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/>
                <a:t>Direct Deals</a:t>
              </a:r>
              <a:endParaRPr lang="ko-KR" altLang="en-US" sz="14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 rot="10800000" flipV="1">
              <a:off x="5662888" y="1871136"/>
              <a:ext cx="1080120" cy="2831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/>
                <a:t>Adjust fee</a:t>
              </a:r>
              <a:endParaRPr lang="ko-KR" altLang="en-US" sz="14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112974" y="1325718"/>
              <a:ext cx="1152128" cy="6796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/>
                <a:t>Co-op</a:t>
              </a:r>
            </a:p>
            <a:p>
              <a:r>
                <a:rPr lang="en-US" altLang="ko-KR" sz="1400" b="1" dirty="0" smtClean="0"/>
                <a:t>Promoting </a:t>
              </a:r>
              <a:r>
                <a:rPr lang="en-US" altLang="ko-KR" sz="1400" b="1" dirty="0" err="1" smtClean="0"/>
                <a:t>Cusstomers</a:t>
              </a:r>
              <a:endParaRPr lang="ko-KR" altLang="en-US" sz="14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68344" y="2163292"/>
              <a:ext cx="1188387" cy="10760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/>
                <a:t>Promoting </a:t>
              </a:r>
            </a:p>
            <a:p>
              <a:r>
                <a:rPr lang="en-US" altLang="ko-KR" sz="1400" b="1" dirty="0" smtClean="0"/>
                <a:t>Customers </a:t>
              </a:r>
            </a:p>
            <a:p>
              <a:r>
                <a:rPr lang="en-US" altLang="ko-KR" sz="1400" b="1" dirty="0" smtClean="0"/>
                <a:t>to sign in </a:t>
              </a:r>
            </a:p>
            <a:p>
              <a:r>
                <a:rPr lang="en-US" altLang="ko-KR" sz="1400" b="1" dirty="0" err="1" smtClean="0"/>
                <a:t>Cok</a:t>
              </a:r>
              <a:r>
                <a:rPr lang="en-US" altLang="ko-KR" sz="1400" b="1" dirty="0" smtClean="0"/>
                <a:t>-food</a:t>
              </a:r>
            </a:p>
            <a:p>
              <a:endParaRPr lang="ko-KR" altLang="en-US" sz="14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55977" y="2269065"/>
              <a:ext cx="432048" cy="2831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/>
                <a:t>Buy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95936" y="2889520"/>
              <a:ext cx="1152128" cy="2831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/>
                <a:t>Adjust money</a:t>
              </a:r>
              <a:endParaRPr lang="ko-KR" altLang="en-US" sz="14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995936" y="3501008"/>
              <a:ext cx="1152128" cy="2831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/>
                <a:t>Adjust money</a:t>
              </a:r>
              <a:endParaRPr lang="ko-KR" altLang="en-US" sz="1400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71601" y="3952622"/>
              <a:ext cx="864095" cy="4813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/>
                <a:t>Co-op </a:t>
              </a:r>
            </a:p>
            <a:p>
              <a:r>
                <a:rPr lang="en-US" altLang="ko-KR" sz="1400" b="1" dirty="0" smtClean="0"/>
                <a:t>member</a:t>
              </a:r>
              <a:endParaRPr lang="ko-KR" altLang="en-US" sz="14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71600" y="2472847"/>
              <a:ext cx="1224136" cy="2831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/>
                <a:t>Shipping Co-op</a:t>
              </a:r>
              <a:endParaRPr lang="ko-KR" altLang="en-US" sz="1400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22966" y="3084457"/>
              <a:ext cx="965182" cy="6796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/>
                <a:t>Shipping</a:t>
              </a:r>
            </a:p>
            <a:p>
              <a:r>
                <a:rPr lang="en-US" altLang="ko-KR" sz="1400" b="1" dirty="0" smtClean="0"/>
                <a:t>Agricultural products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211961" y="4325868"/>
              <a:ext cx="936103" cy="2831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/>
                <a:t>Direct deal</a:t>
              </a:r>
              <a:endParaRPr lang="ko-KR" altLang="en-US" sz="1400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902246" y="4792584"/>
              <a:ext cx="1525738" cy="2831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/>
                <a:t>Agri-Business Group</a:t>
              </a:r>
              <a:endParaRPr lang="ko-KR" altLang="en-US" sz="1400" b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644008" y="4810040"/>
              <a:ext cx="1440160" cy="2831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err="1" smtClean="0"/>
                <a:t>Nonghyup</a:t>
              </a:r>
              <a:r>
                <a:rPr lang="en-US" altLang="ko-KR" sz="1400" b="1" dirty="0" smtClean="0"/>
                <a:t> mall</a:t>
              </a:r>
              <a:endParaRPr lang="ko-KR" altLang="en-US" sz="1400" b="1" dirty="0"/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7164289" y="3104964"/>
              <a:ext cx="852096" cy="519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236299" y="3208330"/>
              <a:ext cx="936102" cy="2831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/>
                <a:t>Customer</a:t>
              </a:r>
              <a:endParaRPr lang="en-US" altLang="ko-KR" sz="1400" b="1" dirty="0"/>
            </a:p>
          </p:txBody>
        </p:sp>
      </p:grpSp>
      <p:sp>
        <p:nvSpPr>
          <p:cNvPr id="7" name="직사각형 6"/>
          <p:cNvSpPr/>
          <p:nvPr/>
        </p:nvSpPr>
        <p:spPr>
          <a:xfrm>
            <a:off x="4612268" y="1729419"/>
            <a:ext cx="2877744" cy="4617592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96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Ⅲ.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kumimoji="0" lang="en-US" altLang="ko-KR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kumimoji="0" lang="en-US" altLang="ko-KR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Food 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– Main Screen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8" name="모서리가 둥근 직사각형 7"/>
          <p:cNvSpPr/>
          <p:nvPr/>
        </p:nvSpPr>
        <p:spPr bwMode="auto">
          <a:xfrm>
            <a:off x="6096000" y="1995130"/>
            <a:ext cx="5730240" cy="360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 defTabSz="914354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kern="0" dirty="0" err="1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Cok</a:t>
            </a:r>
            <a:r>
              <a:rPr kumimoji="1" lang="en-US" altLang="ko-KR" b="1" kern="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Food Main Menu</a:t>
            </a:r>
            <a:endParaRPr kumimoji="1" lang="ko-KR" altLang="en-US" b="1" kern="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6096000" y="2392438"/>
            <a:ext cx="5730240" cy="2639092"/>
          </a:xfrm>
          <a:prstGeom prst="rect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285737" indent="-285737" defTabSz="914354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1" lang="en-US" altLang="ko-KR" kern="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Farmer’s choice</a:t>
            </a:r>
            <a:endParaRPr kumimoji="1" lang="en-US" altLang="ko-KR" kern="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85737" indent="-285737" defTabSz="914354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kumimoji="1" lang="ko-KR" altLang="en-US" kern="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85737" indent="-285737" defTabSz="914354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1" lang="en-US" altLang="ko-KR" kern="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Origin story</a:t>
            </a:r>
            <a:endParaRPr kumimoji="1" lang="en-US" altLang="ko-KR" kern="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85737" indent="-285737" defTabSz="914354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kumimoji="1" lang="ko-KR" altLang="en-US" kern="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85737" indent="-285737" defTabSz="914354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1" lang="en-US" altLang="ko-KR" kern="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Special events</a:t>
            </a:r>
          </a:p>
          <a:p>
            <a:pPr marL="285737" indent="-285737" defTabSz="914354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kumimoji="1" lang="ko-KR" altLang="en-US" kern="0" dirty="0" smtClean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85737" indent="-285737" defTabSz="914354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1" lang="en-US" altLang="ko-KR" kern="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Best sellers</a:t>
            </a:r>
            <a:endParaRPr kumimoji="1" lang="ko-KR" altLang="en-US" kern="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1780896" y="1213665"/>
            <a:ext cx="3577523" cy="5040000"/>
            <a:chOff x="3446223" y="1448714"/>
            <a:chExt cx="2484356" cy="363496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223" y="1448714"/>
              <a:ext cx="2475347" cy="3634960"/>
            </a:xfrm>
            <a:prstGeom prst="rect">
              <a:avLst/>
            </a:prstGeom>
          </p:spPr>
        </p:pic>
        <p:sp>
          <p:nvSpPr>
            <p:cNvPr id="11" name="직사각형 10"/>
            <p:cNvSpPr/>
            <p:nvPr/>
          </p:nvSpPr>
          <p:spPr>
            <a:xfrm>
              <a:off x="3855515" y="2301589"/>
              <a:ext cx="468000" cy="18340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2" name="직사각형 11"/>
            <p:cNvSpPr/>
            <p:nvPr/>
          </p:nvSpPr>
          <p:spPr>
            <a:xfrm>
              <a:off x="4391203" y="2301589"/>
              <a:ext cx="468000" cy="18340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4926891" y="2301587"/>
              <a:ext cx="468000" cy="18340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5462579" y="2301587"/>
              <a:ext cx="468000" cy="18340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457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Ⅲ.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kumimoji="0" lang="en-US" altLang="ko-KR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kumimoji="0" lang="en-US" altLang="ko-KR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Food 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– Main Service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6141" y="1004986"/>
            <a:ext cx="6600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ko-KR" altLang="en-US" sz="2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①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Farmer’s Choice</a:t>
            </a:r>
            <a:endParaRPr lang="ko-KR" altLang="en-US" sz="2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 bwMode="auto">
          <a:xfrm>
            <a:off x="6090725" y="1986203"/>
            <a:ext cx="5735514" cy="360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 defTabSz="914354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Farmer’s Choice</a:t>
            </a:r>
            <a:endParaRPr kumimoji="1" lang="ko-KR" altLang="en-US" b="1" kern="0" dirty="0">
              <a:solidFill>
                <a:schemeClr val="tx1">
                  <a:lumMod val="85000"/>
                  <a:lumOff val="1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6090726" y="2373134"/>
            <a:ext cx="5735514" cy="1983712"/>
          </a:xfrm>
          <a:prstGeom prst="rect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285737" indent="-285737" defTabSz="914354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1" lang="en-US" altLang="ko-KR" kern="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 direct dealing market </a:t>
            </a:r>
          </a:p>
          <a:p>
            <a:pPr defTabSz="914354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kern="0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1" lang="en-US" altLang="ko-KR" kern="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where sells the product</a:t>
            </a:r>
          </a:p>
          <a:p>
            <a:pPr defTabSz="914354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kern="0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1" lang="en-US" altLang="ko-KR" kern="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recommended by farmers</a:t>
            </a:r>
          </a:p>
          <a:p>
            <a:pPr defTabSz="914354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kern="0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1" lang="en-US" altLang="ko-KR" kern="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such </a:t>
            </a:r>
            <a:r>
              <a:rPr kumimoji="1" lang="en-US" altLang="ko-KR" kern="0" dirty="0" err="1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as‘Farmers</a:t>
            </a:r>
            <a:r>
              <a:rPr kumimoji="1" lang="en-US" altLang="ko-KR" kern="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and Fishers Company’, ‘The 6</a:t>
            </a:r>
            <a:r>
              <a:rPr kumimoji="1" lang="en-US" altLang="ko-KR" kern="0" baseline="3000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th</a:t>
            </a:r>
            <a:r>
              <a:rPr kumimoji="1" lang="en-US" altLang="ko-KR" kern="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Industry’, ‘Young Farmers’, etc. </a:t>
            </a:r>
          </a:p>
        </p:txBody>
      </p:sp>
      <p:grpSp>
        <p:nvGrpSpPr>
          <p:cNvPr id="11" name="그룹 10"/>
          <p:cNvGrpSpPr/>
          <p:nvPr/>
        </p:nvGrpSpPr>
        <p:grpSpPr>
          <a:xfrm>
            <a:off x="1775016" y="1516316"/>
            <a:ext cx="3600000" cy="5040000"/>
            <a:chOff x="3446223" y="1457507"/>
            <a:chExt cx="2475347" cy="363496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223" y="1457507"/>
              <a:ext cx="2475347" cy="3634960"/>
            </a:xfrm>
            <a:prstGeom prst="rect">
              <a:avLst/>
            </a:prstGeom>
          </p:spPr>
        </p:pic>
        <p:sp>
          <p:nvSpPr>
            <p:cNvPr id="10" name="직사각형 9"/>
            <p:cNvSpPr/>
            <p:nvPr/>
          </p:nvSpPr>
          <p:spPr>
            <a:xfrm>
              <a:off x="3855515" y="2301589"/>
              <a:ext cx="468000" cy="18340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857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Ⅲ.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 err="1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sz="32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Food – </a:t>
              </a:r>
              <a:r>
                <a:rPr lang="en-US" altLang="ko-KR" sz="2400" dirty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Main Service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6141" y="1017178"/>
            <a:ext cx="6600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ko-KR" altLang="en-US" sz="2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② 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Origin Story</a:t>
            </a:r>
            <a:endParaRPr lang="ko-KR" altLang="en-US" sz="2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6107084" y="1982939"/>
            <a:ext cx="5719156" cy="2470777"/>
            <a:chOff x="6326539" y="1793784"/>
            <a:chExt cx="4384105" cy="2470777"/>
          </a:xfrm>
        </p:grpSpPr>
        <p:sp>
          <p:nvSpPr>
            <p:cNvPr id="7" name="모서리가 둥근 직사각형 6"/>
            <p:cNvSpPr/>
            <p:nvPr/>
          </p:nvSpPr>
          <p:spPr bwMode="auto">
            <a:xfrm>
              <a:off x="6326540" y="1793784"/>
              <a:ext cx="4384104" cy="36000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0000" tIns="46800" rIns="90000" bIns="46800" anchor="ctr"/>
            <a:lstStyle/>
            <a:p>
              <a:pPr algn="ctr" defTabSz="914354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b="1" kern="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Origin Story</a:t>
              </a:r>
              <a:endParaRPr kumimoji="1" lang="ko-KR" altLang="en-US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8" name="직사각형 7"/>
            <p:cNvSpPr/>
            <p:nvPr/>
          </p:nvSpPr>
          <p:spPr bwMode="auto">
            <a:xfrm>
              <a:off x="6326539" y="2202909"/>
              <a:ext cx="4384104" cy="2061652"/>
            </a:xfrm>
            <a:prstGeom prst="rect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90000" tIns="46800" rIns="90000" bIns="46800" anchor="ctr"/>
            <a:lstStyle/>
            <a:p>
              <a:pPr marL="285737" indent="-285737" defTabSz="914354" fontAlgn="base" latinLnBrk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1" lang="en-US" altLang="ko-KR" kern="0" dirty="0" smtClean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Sells the product under the theme </a:t>
              </a:r>
            </a:p>
            <a:p>
              <a:pPr defTabSz="914354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kern="0" dirty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kumimoji="1" lang="en-US" altLang="ko-KR" kern="0" dirty="0" smtClean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 of the origin of the agricultural product     </a:t>
              </a:r>
            </a:p>
            <a:p>
              <a:pPr defTabSz="914354"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kern="0" dirty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kumimoji="1" lang="en-US" altLang="ko-KR" kern="0" dirty="0" smtClean="0">
                  <a:solidFill>
                    <a:prstClr val="black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 raised in Korea</a:t>
              </a:r>
              <a:endParaRPr kumimoji="1" lang="ko-KR" altLang="en-US" kern="0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1792224" y="1628193"/>
            <a:ext cx="3576288" cy="5040000"/>
            <a:chOff x="3446223" y="1457507"/>
            <a:chExt cx="2475347" cy="363496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223" y="1457507"/>
              <a:ext cx="2475347" cy="3634960"/>
            </a:xfrm>
            <a:prstGeom prst="rect">
              <a:avLst/>
            </a:prstGeom>
          </p:spPr>
        </p:pic>
        <p:sp>
          <p:nvSpPr>
            <p:cNvPr id="9" name="직사각형 8"/>
            <p:cNvSpPr/>
            <p:nvPr/>
          </p:nvSpPr>
          <p:spPr>
            <a:xfrm>
              <a:off x="4331856" y="2301589"/>
              <a:ext cx="468000" cy="18340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2" name="슬라이드 번호 개체 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04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Ⅲ.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kumimoji="0" lang="en-US" altLang="ko-KR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kumimoji="0" lang="en-US" altLang="ko-KR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Food 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– Main Service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6141" y="1003356"/>
            <a:ext cx="6600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54">
              <a:defRPr/>
            </a:pPr>
            <a:r>
              <a:rPr lang="ko-KR" altLang="en-US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③</a:t>
            </a: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Special Event</a:t>
            </a:r>
            <a:endParaRPr lang="ko-KR" altLang="en-US" sz="2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1780032" y="1537596"/>
            <a:ext cx="3583332" cy="5138365"/>
            <a:chOff x="3446223" y="1457507"/>
            <a:chExt cx="2475347" cy="363496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223" y="1457507"/>
              <a:ext cx="2475347" cy="3634960"/>
            </a:xfrm>
            <a:prstGeom prst="rect">
              <a:avLst/>
            </a:prstGeom>
          </p:spPr>
        </p:pic>
        <p:sp>
          <p:nvSpPr>
            <p:cNvPr id="8" name="직사각형 7"/>
            <p:cNvSpPr/>
            <p:nvPr/>
          </p:nvSpPr>
          <p:spPr>
            <a:xfrm>
              <a:off x="4736087" y="2301589"/>
              <a:ext cx="468000" cy="18340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7" name="직사각형 6"/>
          <p:cNvSpPr/>
          <p:nvPr/>
        </p:nvSpPr>
        <p:spPr bwMode="auto">
          <a:xfrm>
            <a:off x="6120528" y="2410488"/>
            <a:ext cx="5719158" cy="3264170"/>
          </a:xfrm>
          <a:prstGeom prst="rect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285737" indent="-285737" defTabSz="914354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1" lang="en-US" altLang="ko-KR" kern="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 special event composed of the products chosen by merchandiser </a:t>
            </a:r>
            <a:endParaRPr kumimoji="1" lang="en-US" altLang="ko-KR" kern="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defTabSz="914354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kern="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with a special price and items  </a:t>
            </a:r>
            <a:endParaRPr kumimoji="1" lang="en-US" altLang="ko-KR" kern="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defTabSz="914354" fontAlgn="base" latinLnBrk="0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kern="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defTabSz="914354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kern="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kumimoji="1" lang="en-US" altLang="ko-KR" kern="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Special discount</a:t>
            </a:r>
            <a:r>
              <a:rPr kumimoji="1" lang="en-US" altLang="ko-KR" kern="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/>
            </a:r>
            <a:br>
              <a:rPr kumimoji="1" lang="en-US" altLang="ko-KR" kern="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kumimoji="1" lang="ko-KR" altLang="en-US" kern="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defTabSz="914354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kern="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kumimoji="1" lang="en-US" altLang="ko-KR" kern="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Seasonal agricultural product</a:t>
            </a:r>
            <a:r>
              <a:rPr kumimoji="1" lang="en-US" altLang="ko-KR" kern="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/>
            </a:r>
            <a:br>
              <a:rPr kumimoji="1" lang="en-US" altLang="ko-KR" kern="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kumimoji="1" lang="ko-KR" altLang="en-US" kern="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defTabSz="914354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kern="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kumimoji="1" lang="en-US" altLang="ko-KR" kern="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Local specialties</a:t>
            </a:r>
            <a:r>
              <a:rPr kumimoji="1" lang="en-US" altLang="ko-KR" kern="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/>
            </a:r>
            <a:br>
              <a:rPr kumimoji="1" lang="en-US" altLang="ko-KR" kern="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kumimoji="1" lang="ko-KR" altLang="en-US" kern="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 bwMode="auto">
          <a:xfrm>
            <a:off x="6120529" y="1996385"/>
            <a:ext cx="5719157" cy="360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 defTabSz="914354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kern="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Special Event</a:t>
            </a:r>
            <a:endParaRPr kumimoji="1" lang="ko-KR" altLang="en-US" b="1" kern="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232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Ⅲ.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kumimoji="0" lang="en-US" altLang="ko-KR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kumimoji="0" lang="en-US" altLang="ko-KR" sz="32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Food </a:t>
              </a:r>
              <a:r>
                <a:rPr lang="en-US" altLang="ko-KR" sz="2400" dirty="0" smtClean="0">
                  <a:solidFill>
                    <a:schemeClr val="bg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– Main Service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36141" y="1003356"/>
            <a:ext cx="6600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354">
              <a:buFont typeface="+mj-ea"/>
              <a:buAutoNum type="circleNumDbPlain" startAt="4"/>
              <a:defRPr/>
            </a:pPr>
            <a:r>
              <a:rPr lang="en-US" altLang="ko-KR" sz="24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Best Sellers</a:t>
            </a:r>
            <a:endParaRPr lang="ko-KR" altLang="en-US" sz="2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직사각형 6"/>
          <p:cNvSpPr/>
          <p:nvPr/>
        </p:nvSpPr>
        <p:spPr bwMode="auto">
          <a:xfrm>
            <a:off x="6094892" y="2378617"/>
            <a:ext cx="5731348" cy="2061652"/>
          </a:xfrm>
          <a:prstGeom prst="rect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0000" tIns="46800" rIns="90000" bIns="46800" anchor="ctr"/>
          <a:lstStyle/>
          <a:p>
            <a:pPr marL="285737" indent="-285737" defTabSz="914354" fontAlgn="base" latinLnBrk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1" lang="en-US" altLang="ko-KR" kern="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Presents top 100 items </a:t>
            </a:r>
          </a:p>
          <a:p>
            <a:pPr defTabSz="914354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kern="0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1" lang="en-US" altLang="ko-KR" kern="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that have been sold most </a:t>
            </a:r>
          </a:p>
          <a:p>
            <a:pPr defTabSz="914354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kern="0" dirty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1" lang="en-US" altLang="ko-KR" kern="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for the past two weeks at </a:t>
            </a:r>
            <a:r>
              <a:rPr kumimoji="1" lang="en-US" altLang="ko-KR" kern="0" dirty="0" err="1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Nonghyup</a:t>
            </a:r>
            <a:r>
              <a:rPr kumimoji="1" lang="en-US" altLang="ko-KR" kern="0" dirty="0" smtClean="0">
                <a:solidFill>
                  <a:prstClr val="black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Mall  </a:t>
            </a:r>
            <a:endParaRPr kumimoji="1" lang="ko-KR" altLang="en-US" kern="0" dirty="0">
              <a:solidFill>
                <a:prstClr val="black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 bwMode="auto">
          <a:xfrm>
            <a:off x="6094892" y="1982939"/>
            <a:ext cx="5731348" cy="360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0000" tIns="46800" rIns="90000" bIns="46800" anchor="ctr"/>
          <a:lstStyle/>
          <a:p>
            <a:pPr algn="ctr" defTabSz="914354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Best Sellers</a:t>
            </a:r>
            <a:endParaRPr kumimoji="1" lang="ko-KR" altLang="en-US" b="1" kern="0" dirty="0">
              <a:solidFill>
                <a:schemeClr val="tx1">
                  <a:lumMod val="85000"/>
                  <a:lumOff val="1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780032" y="1465021"/>
            <a:ext cx="3591491" cy="5216195"/>
            <a:chOff x="3446222" y="1457507"/>
            <a:chExt cx="2475348" cy="363496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223" y="1457507"/>
              <a:ext cx="2475347" cy="3634960"/>
            </a:xfrm>
            <a:prstGeom prst="rect">
              <a:avLst/>
            </a:prstGeom>
          </p:spPr>
        </p:pic>
        <p:sp>
          <p:nvSpPr>
            <p:cNvPr id="8" name="직사각형 7"/>
            <p:cNvSpPr/>
            <p:nvPr/>
          </p:nvSpPr>
          <p:spPr>
            <a:xfrm>
              <a:off x="5240143" y="2301589"/>
              <a:ext cx="468000" cy="18340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3446222" y="3221359"/>
              <a:ext cx="2475347" cy="187110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10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3" name="슬라이드 번호 개체 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725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 rot="5400000">
            <a:off x="2667001" y="-2667000"/>
            <a:ext cx="6858000" cy="12192001"/>
          </a:xfrm>
          <a:prstGeom prst="rect">
            <a:avLst/>
          </a:prstGeom>
          <a:gradFill flip="none" rotWithShape="1">
            <a:gsLst>
              <a:gs pos="35000">
                <a:srgbClr val="0070C0"/>
              </a:gs>
              <a:gs pos="0">
                <a:srgbClr val="0070C0"/>
              </a:gs>
              <a:gs pos="87000">
                <a:srgbClr val="00B05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16000" rtlCol="0" anchor="ctr"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8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3000000" scaled="0"/>
              </a:gradFill>
              <a:effectLst/>
              <a:uLnTx/>
              <a:uFillTx/>
              <a:latin typeface="a옛날사진관4" panose="02020600000000000000" pitchFamily="18" charset="-127"/>
              <a:ea typeface="a옛날사진관4" panose="02020600000000000000" pitchFamily="18" charset="-127"/>
              <a:cs typeface="+mn-cs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7" r="66143"/>
          <a:stretch/>
        </p:blipFill>
        <p:spPr>
          <a:xfrm>
            <a:off x="1" y="4293000"/>
            <a:ext cx="3612000" cy="2565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4" b="29312"/>
          <a:stretch/>
        </p:blipFill>
        <p:spPr>
          <a:xfrm>
            <a:off x="6312000" y="1"/>
            <a:ext cx="5880000" cy="423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44384" y="2715507"/>
            <a:ext cx="789333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T w="1270" h="1270"/>
            </a:sp3d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kumimoji="0" lang="ko-KR" alt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en-US" altLang="ko-KR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rPr>
              <a:t>Vision</a:t>
            </a:r>
            <a:endParaRPr kumimoji="0" lang="en-US" altLang="ko-KR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>
            <a:off x="567160" y="999390"/>
            <a:ext cx="947450" cy="764740"/>
          </a:xfrm>
          <a:prstGeom prst="line">
            <a:avLst/>
          </a:prstGeom>
          <a:ln w="190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14610" y="1440081"/>
            <a:ext cx="256993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13500000" scaled="1"/>
                </a:gradFill>
                <a:effectLst/>
                <a:uLnTx/>
                <a:uFillTx/>
                <a:latin typeface="Bahnschrift Light Condensed" panose="020B0502040204020203" pitchFamily="34" charset="0"/>
                <a:ea typeface="210 데이라잇 R" panose="02020603020101020101" pitchFamily="18" charset="-127"/>
              </a:rPr>
              <a:t>04</a:t>
            </a:r>
            <a:endParaRPr kumimoji="0" lang="ko-KR" altLang="en-US" sz="166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white"/>
                  </a:gs>
                  <a:gs pos="100000">
                    <a:prstClr val="white"/>
                  </a:gs>
                </a:gsLst>
                <a:lin ang="13500000" scaled="1"/>
              </a:gradFill>
              <a:effectLst/>
              <a:uLnTx/>
              <a:uFillTx/>
              <a:latin typeface="Bahnschrift Light Condensed" panose="020B0502040204020203" pitchFamily="34" charset="0"/>
              <a:ea typeface="210 데이라잇 R" panose="02020603020101020101" pitchFamily="18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46CA8-5506-44CC-9116-B0B681F0BBE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40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3" name="직선 연결선 2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-48768" y="130803"/>
              <a:ext cx="118750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Ⅳ. </a:t>
              </a:r>
              <a:r>
                <a:rPr kumimoji="0" lang="en-US" altLang="ko-K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NH </a:t>
              </a:r>
              <a:r>
                <a:rPr kumimoji="0" lang="en-US" altLang="ko-KR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kumimoji="0" lang="en-US" altLang="ko-K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Bank - Vision</a:t>
              </a:r>
              <a:endPara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0" y="95599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u="sng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Vision of NH </a:t>
            </a:r>
            <a:r>
              <a:rPr lang="en-US" altLang="ko-KR" sz="3600" b="1" u="sng" dirty="0" err="1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Cok</a:t>
            </a:r>
            <a:r>
              <a:rPr lang="en-US" altLang="ko-KR" sz="3600" b="1" u="sng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Bank</a:t>
            </a:r>
            <a:endParaRPr lang="ko-KR" altLang="en-US" sz="3600" b="1" u="sng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561910" y="1723350"/>
            <a:ext cx="11125200" cy="1219045"/>
            <a:chOff x="926592" y="2097024"/>
            <a:chExt cx="10046208" cy="877824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926592" y="2097024"/>
              <a:ext cx="2084832" cy="865632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r>
                <a:rPr lang="en-US" altLang="ko-KR" sz="2000" dirty="0" err="1" smtClean="0">
                  <a:solidFill>
                    <a:schemeClr val="accent2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Cok</a:t>
              </a:r>
              <a:r>
                <a:rPr lang="en-US" altLang="ko-KR" sz="2000" dirty="0" smtClean="0">
                  <a:solidFill>
                    <a:schemeClr val="accent2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Bank</a:t>
              </a:r>
              <a:endParaRPr lang="ko-KR" altLang="en-US" sz="2000" dirty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 fontAlgn="base" latinLnBrk="0"/>
              <a:r>
                <a:rPr lang="en-US" altLang="ko-KR" sz="1600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(Finance)</a:t>
              </a:r>
              <a:endParaRPr lang="ko-KR" altLang="en-US" sz="1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3145536" y="2109216"/>
              <a:ext cx="7827264" cy="865632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/>
              <a:r>
                <a:rPr lang="ko-KR" altLang="en-US" sz="2000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◈ </a:t>
              </a:r>
              <a:r>
                <a:rPr lang="en-US" altLang="ko-KR" sz="2000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Make a digital bank come true </a:t>
              </a:r>
            </a:p>
            <a:p>
              <a:pPr fontAlgn="base"/>
              <a:r>
                <a:rPr lang="en-US" altLang="ko-KR" sz="2000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 focusing on </a:t>
              </a:r>
              <a:r>
                <a:rPr lang="en-US" altLang="ko-KR" sz="2000" dirty="0" smtClean="0">
                  <a:solidFill>
                    <a:schemeClr val="accent2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core </a:t>
              </a:r>
              <a:r>
                <a:rPr lang="en-US" altLang="ko-KR" sz="2000" dirty="0">
                  <a:solidFill>
                    <a:schemeClr val="accent2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financial services</a:t>
              </a:r>
              <a:r>
                <a:rPr lang="en-US" altLang="ko-KR" sz="2000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</a:p>
            <a:p>
              <a:pPr fontAlgn="base"/>
              <a:r>
                <a:rPr lang="en-US" altLang="ko-KR" sz="2000" dirty="0" smtClean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(Remittance, pay, financial product mall, life finance service)</a:t>
              </a:r>
              <a:endParaRPr lang="ko-KR" altLang="en-US" sz="20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555814" y="3026420"/>
            <a:ext cx="11125200" cy="1249973"/>
            <a:chOff x="926592" y="2097024"/>
            <a:chExt cx="10046208" cy="877824"/>
          </a:xfrm>
        </p:grpSpPr>
        <p:sp>
          <p:nvSpPr>
            <p:cNvPr id="10" name="모서리가 둥근 직사각형 9"/>
            <p:cNvSpPr/>
            <p:nvPr/>
          </p:nvSpPr>
          <p:spPr>
            <a:xfrm>
              <a:off x="926592" y="2097024"/>
              <a:ext cx="2084832" cy="865632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endParaRPr lang="ko-KR" altLang="en-US" sz="16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1" name="모서리가 둥근 직사각형 10"/>
            <p:cNvSpPr/>
            <p:nvPr/>
          </p:nvSpPr>
          <p:spPr>
            <a:xfrm>
              <a:off x="3145536" y="2109216"/>
              <a:ext cx="7827264" cy="865632"/>
            </a:xfrm>
            <a:prstGeom prst="round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/>
              <a:endParaRPr lang="ko-KR" altLang="en-US" sz="20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15" name="직사각형 14"/>
          <p:cNvSpPr/>
          <p:nvPr/>
        </p:nvSpPr>
        <p:spPr>
          <a:xfrm>
            <a:off x="655859" y="3334613"/>
            <a:ext cx="21129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0"/>
            <a:r>
              <a:rPr lang="en-US" altLang="ko-KR" sz="2000" dirty="0" err="1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Cok</a:t>
            </a:r>
            <a:r>
              <a:rPr lang="en-US" altLang="ko-KR" sz="20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Farm</a:t>
            </a:r>
            <a:endParaRPr lang="ko-KR" altLang="en-US" sz="2000" dirty="0">
              <a:solidFill>
                <a:schemeClr val="accent6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fontAlgn="base" latinLnBrk="0"/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(Information)</a:t>
            </a:r>
            <a:endParaRPr lang="ko-KR" altLang="en-US" sz="1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064316" y="3169232"/>
            <a:ext cx="91134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◈ </a:t>
            </a:r>
            <a:r>
              <a:rPr lang="en-US" altLang="ko-KR" sz="20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 portal service offering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digital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farming technology 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/>
            <a:r>
              <a:rPr lang="en-US" altLang="ko-KR" sz="2000" dirty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and </a:t>
            </a:r>
            <a:r>
              <a:rPr lang="en-US" altLang="ko-KR" sz="2000" dirty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farming information </a:t>
            </a:r>
            <a:endParaRPr lang="ko-KR" altLang="en-US" sz="2000" dirty="0">
              <a:solidFill>
                <a:schemeClr val="accent6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/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◈ </a:t>
            </a:r>
            <a:r>
              <a:rPr lang="en-US" altLang="ko-KR" sz="2000" dirty="0" smtClean="0">
                <a:solidFill>
                  <a:schemeClr val="accent6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 platform that links urban and rural areas </a:t>
            </a:r>
            <a:endParaRPr lang="ko-KR" altLang="en-US" sz="2000" dirty="0">
              <a:solidFill>
                <a:schemeClr val="accent6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561909" y="4367962"/>
            <a:ext cx="2308750" cy="104091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16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3022898" y="4380154"/>
            <a:ext cx="8667935" cy="102871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ko-KR" altLang="en-US" sz="20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608167" y="4600608"/>
            <a:ext cx="22355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 latinLnBrk="0"/>
            <a:r>
              <a:rPr lang="en-US" altLang="ko-KR" sz="2000" dirty="0" err="1" smtClean="0">
                <a:solidFill>
                  <a:schemeClr val="accent5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Cok</a:t>
            </a:r>
            <a:r>
              <a:rPr lang="en-US" altLang="ko-KR" sz="2000" dirty="0" smtClean="0">
                <a:solidFill>
                  <a:schemeClr val="accent5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Food</a:t>
            </a:r>
            <a:endParaRPr lang="ko-KR" altLang="en-US" sz="2000" dirty="0">
              <a:solidFill>
                <a:schemeClr val="accent5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fontAlgn="base" latinLnBrk="0"/>
            <a:r>
              <a:rPr lang="en-US" altLang="ko-KR" sz="16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(Shopping)</a:t>
            </a:r>
            <a:endParaRPr lang="ko-KR" altLang="en-US" sz="16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3063239" y="4393210"/>
            <a:ext cx="91134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◈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A specialized shopping mall </a:t>
            </a:r>
          </a:p>
          <a:p>
            <a:pPr fontAlgn="base"/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that </a:t>
            </a:r>
            <a:r>
              <a:rPr lang="en-US" altLang="ko-KR" sz="2000" dirty="0">
                <a:solidFill>
                  <a:schemeClr val="accent5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sells directly </a:t>
            </a:r>
            <a:r>
              <a:rPr lang="en-US" altLang="ko-KR" sz="2000" dirty="0" smtClean="0">
                <a:solidFill>
                  <a:schemeClr val="accent5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the </a:t>
            </a:r>
            <a:r>
              <a:rPr lang="en-US" altLang="ko-KR" sz="2000" dirty="0">
                <a:solidFill>
                  <a:schemeClr val="accent5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agricultural product </a:t>
            </a:r>
            <a:endParaRPr lang="en-US" altLang="ko-KR" sz="2000" dirty="0" smtClean="0">
              <a:solidFill>
                <a:schemeClr val="accent5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fontAlgn="base"/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(e-</a:t>
            </a:r>
            <a:r>
              <a:rPr lang="en-US" altLang="ko-KR" sz="20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Hanro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Mart,  e-Local Food)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2" name="아래쪽 화살표 21"/>
          <p:cNvSpPr/>
          <p:nvPr/>
        </p:nvSpPr>
        <p:spPr>
          <a:xfrm>
            <a:off x="5879054" y="5482454"/>
            <a:ext cx="396000" cy="252000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23" name="모서리가 둥근 직사각형 22"/>
          <p:cNvSpPr/>
          <p:nvPr/>
        </p:nvSpPr>
        <p:spPr>
          <a:xfrm>
            <a:off x="844297" y="5781876"/>
            <a:ext cx="10505022" cy="86563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altLang="ko-KR" sz="2000" dirty="0" smtClean="0">
                <a:solidFill>
                  <a:schemeClr val="accent2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Convergence of </a:t>
            </a:r>
            <a:r>
              <a:rPr lang="en-US" altLang="ko-KR" sz="20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finance, information and shopping </a:t>
            </a:r>
            <a:endParaRPr lang="ko-KR" altLang="en-US" sz="2000" dirty="0">
              <a:solidFill>
                <a:schemeClr val="accent2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fontAlgn="base" latinLnBrk="0"/>
            <a:r>
              <a:rPr lang="en-US" altLang="ko-KR" sz="2000" dirty="0" smtClean="0">
                <a:solidFill>
                  <a:schemeClr val="accent2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Completing</a:t>
            </a:r>
            <a:r>
              <a:rPr lang="en-US" altLang="ko-KR" sz="20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the one and only </a:t>
            </a:r>
            <a:r>
              <a:rPr lang="en-US" altLang="ko-KR" sz="2000" dirty="0" smtClean="0">
                <a:solidFill>
                  <a:schemeClr val="accent2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integrated </a:t>
            </a:r>
            <a:r>
              <a:rPr lang="en-US" altLang="ko-KR" sz="2000" dirty="0">
                <a:solidFill>
                  <a:schemeClr val="accent2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mobile NACF platform </a:t>
            </a:r>
            <a:r>
              <a:rPr lang="en-US" altLang="ko-KR" sz="20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in Korea</a:t>
            </a:r>
            <a:endParaRPr lang="ko-KR" altLang="en-US" sz="2000" dirty="0">
              <a:solidFill>
                <a:schemeClr val="accent2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674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365338" y="751563"/>
            <a:ext cx="5078634" cy="2662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7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Q</a:t>
            </a:r>
            <a:r>
              <a:rPr lang="en-US" altLang="ko-KR" sz="6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uestion</a:t>
            </a:r>
            <a:endParaRPr lang="ko-KR" altLang="en-US" sz="60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63222" y="3078272"/>
            <a:ext cx="4347665" cy="26622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7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A</a:t>
            </a:r>
            <a:r>
              <a:rPr lang="en-US" altLang="ko-KR" sz="60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nswer</a:t>
            </a:r>
            <a:endParaRPr lang="ko-KR" altLang="en-US" sz="6000" dirty="0"/>
          </a:p>
        </p:txBody>
      </p:sp>
      <p:sp>
        <p:nvSpPr>
          <p:cNvPr id="17" name="직사각형 16"/>
          <p:cNvSpPr/>
          <p:nvPr/>
        </p:nvSpPr>
        <p:spPr>
          <a:xfrm>
            <a:off x="6050070" y="2840867"/>
            <a:ext cx="93166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sz="6800" b="1" dirty="0">
                <a:solidFill>
                  <a:prstClr val="white"/>
                </a:solidFill>
              </a:rPr>
              <a:t>&amp;</a:t>
            </a:r>
            <a:endParaRPr lang="ko-KR" altLang="en-US" sz="6800" b="1" dirty="0">
              <a:solidFill>
                <a:prstClr val="white"/>
              </a:solidFill>
            </a:endParaRPr>
          </a:p>
        </p:txBody>
      </p:sp>
      <p:sp>
        <p:nvSpPr>
          <p:cNvPr id="24" name="슬라이드 번호 개체 틀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405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152205" y="2338806"/>
            <a:ext cx="78145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Bahnschrift SemiLight Condensed" panose="020B0502040204020203" pitchFamily="34" charset="0"/>
                <a:ea typeface="a고딕15" panose="02020600000000000000" pitchFamily="18" charset="-127"/>
                <a:cs typeface="+mn-cs"/>
              </a:rPr>
              <a:t>Thank you!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3292" y="5065486"/>
            <a:ext cx="830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농협로고체M" panose="02020603020101020101" pitchFamily="18" charset="-127"/>
                <a:ea typeface="농협로고체M" panose="02020603020101020101" pitchFamily="18" charset="-127"/>
                <a:cs typeface="+mn-cs"/>
              </a:rPr>
              <a:t>심 </a:t>
            </a:r>
            <a:r>
              <a:rPr kumimoji="0" lang="en-US" altLang="ko-KR" sz="2800" b="0" i="0" u="none" strike="noStrike" kern="1200" cap="small" spc="0" normalizeH="0" baseline="0" noProof="0" dirty="0">
                <a:ln>
                  <a:noFill/>
                </a:ln>
                <a:gradFill>
                  <a:gsLst>
                    <a:gs pos="0">
                      <a:srgbClr val="00B050"/>
                    </a:gs>
                    <a:gs pos="100000">
                      <a:srgbClr val="00B050"/>
                    </a:gs>
                  </a:gsLst>
                  <a:lin ang="5400000" scaled="1"/>
                </a:gra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농협로고체M" panose="02020603020101020101" pitchFamily="18" charset="-127"/>
                <a:ea typeface="농협로고체M" panose="02020603020101020101" pitchFamily="18" charset="-127"/>
                <a:cs typeface="+mn-cs"/>
              </a:rPr>
              <a:t>National Agricultural Cooperative Federation</a:t>
            </a:r>
            <a:endParaRPr kumimoji="0" lang="ko-KR" altLang="en-US" sz="2800" b="0" i="0" u="none" strike="noStrike" kern="1200" cap="small" spc="0" normalizeH="0" baseline="0" noProof="0" dirty="0">
              <a:ln>
                <a:noFill/>
              </a:ln>
              <a:gradFill>
                <a:gsLst>
                  <a:gs pos="0">
                    <a:srgbClr val="00B050"/>
                  </a:gs>
                  <a:gs pos="100000">
                    <a:srgbClr val="00B050"/>
                  </a:gs>
                </a:gsLst>
                <a:lin ang="5400000" scaled="1"/>
              </a:gra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농협로고체M" panose="02020603020101020101" pitchFamily="18" charset="-127"/>
              <a:ea typeface="농협로고체M" panose="02020603020101020101" pitchFamily="18" charset="-127"/>
              <a:cs typeface="+mn-cs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307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2844796" y="5168703"/>
            <a:ext cx="85181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300"/>
              </a:spcAft>
            </a:pPr>
            <a:r>
              <a:rPr lang="en-US" altLang="ko-KR" sz="32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To improve economic, social and cultural status of  farmers in Korea.</a:t>
            </a:r>
          </a:p>
        </p:txBody>
      </p:sp>
      <p:sp>
        <p:nvSpPr>
          <p:cNvPr id="15" name="직사각형 14"/>
          <p:cNvSpPr/>
          <p:nvPr/>
        </p:nvSpPr>
        <p:spPr>
          <a:xfrm>
            <a:off x="621792" y="5168703"/>
            <a:ext cx="20343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4000" b="1" dirty="0">
                <a:gradFill>
                  <a:gsLst>
                    <a:gs pos="0">
                      <a:srgbClr val="00B0F0"/>
                    </a:gs>
                    <a:gs pos="100000">
                      <a:srgbClr val="00B0F0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Mission</a:t>
            </a:r>
          </a:p>
        </p:txBody>
      </p:sp>
      <p:cxnSp>
        <p:nvCxnSpPr>
          <p:cNvPr id="17" name="직선 연결선 16"/>
          <p:cNvCxnSpPr/>
          <p:nvPr/>
        </p:nvCxnSpPr>
        <p:spPr>
          <a:xfrm>
            <a:off x="2709454" y="5270500"/>
            <a:ext cx="0" cy="92208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C:\Users\NongHyup\Desktop\업무파일\영문연차보고서\사진\농민신문사-한국의농협\_믟뀫_メ___넧_뗡뀾_귗뀳_솽꼺_㎭넾 _뗡뀿_녲뀿_뚡뀿_녲뀳_뗡뀽___귗뀳__144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21282613">
            <a:off x="6855154" y="577924"/>
            <a:ext cx="5592184" cy="4296919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68177" y="1803601"/>
            <a:ext cx="8919885" cy="7764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ko-KR" sz="3600" dirty="0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ahnschrift SemiLight Condensed" panose="020B0502040204020203" pitchFamily="34" charset="0"/>
                <a:ea typeface="a고딕15" panose="02020600000000000000" pitchFamily="18" charset="-127"/>
                <a:cs typeface="+mn-cs"/>
              </a:rPr>
              <a:t>Established </a:t>
            </a:r>
            <a:r>
              <a:rPr lang="en-US" altLang="ko-KR" sz="4000" dirty="0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ahnschrift SemiLight Condensed" panose="020B0502040204020203" pitchFamily="34" charset="0"/>
                <a:ea typeface="a고딕15" panose="02020600000000000000" pitchFamily="18" charset="-127"/>
                <a:cs typeface="+mn-cs"/>
              </a:rPr>
              <a:t>on 15 August 1961</a:t>
            </a:r>
            <a:endParaRPr lang="ko-KR" altLang="en-US" sz="4000" dirty="0">
              <a:gradFill>
                <a:gsLst>
                  <a:gs pos="0">
                    <a:srgbClr val="FFC000"/>
                  </a:gs>
                  <a:gs pos="100000">
                    <a:srgbClr val="FFC000"/>
                  </a:gs>
                </a:gsLst>
                <a:lin ang="5400000" scaled="1"/>
              </a:gra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ahnschrift SemiLight Condensed" panose="020B0502040204020203" pitchFamily="34" charset="0"/>
              <a:ea typeface="a고딕15" panose="02020600000000000000" pitchFamily="18" charset="-127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8177" y="3281784"/>
            <a:ext cx="494237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by combining </a:t>
            </a:r>
            <a:endParaRPr lang="en-US" altLang="ko-KR" sz="32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  <a:p>
            <a:r>
              <a:rPr lang="en-US" altLang="ko-KR" sz="3000" dirty="0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National Agricultural Cooperatives </a:t>
            </a:r>
          </a:p>
          <a:p>
            <a:r>
              <a:rPr lang="en-US" altLang="ko-KR" sz="3000" dirty="0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and </a:t>
            </a:r>
            <a:r>
              <a:rPr lang="en-US" altLang="ko-KR" sz="3000" dirty="0" err="1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NongEop</a:t>
            </a:r>
            <a:r>
              <a:rPr lang="en-US" altLang="ko-KR" sz="3000" dirty="0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 Bank(Agricultural Bank).</a:t>
            </a:r>
            <a:endParaRPr lang="ko-KR" altLang="en-US" sz="3000" dirty="0">
              <a:gradFill>
                <a:gsLst>
                  <a:gs pos="0">
                    <a:srgbClr val="FFC000"/>
                  </a:gs>
                  <a:gs pos="100000">
                    <a:srgbClr val="FFC000"/>
                  </a:gs>
                </a:gsLst>
                <a:lin ang="5400000" scaled="1"/>
              </a:gradFill>
              <a:effectLst>
                <a:glow rad="101600">
                  <a:schemeClr val="tx1">
                    <a:alpha val="60000"/>
                  </a:schemeClr>
                </a:glow>
              </a:effectLst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068177" y="2339535"/>
            <a:ext cx="93876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as an integrated agricultural cooperative organization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1068176" y="1445887"/>
            <a:ext cx="47839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Establishment &amp; Mission</a:t>
            </a:r>
          </a:p>
        </p:txBody>
      </p:sp>
      <p:grpSp>
        <p:nvGrpSpPr>
          <p:cNvPr id="12" name="그룹 11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9" name="직선 연결선 8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-48768" y="130803"/>
              <a:ext cx="97974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Ⅰ.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kumimoji="0" lang="en-US" altLang="ko-KR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Introducing NACF -</a:t>
              </a:r>
              <a:r>
                <a:rPr kumimoji="0" lang="en-US" altLang="ko-KR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kumimoji="0" lang="en-US" altLang="ko-KR" sz="24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Overview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348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>
            <a:off x="1068176" y="1153279"/>
            <a:ext cx="5199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Membership &amp; Ownership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926592" y="2360683"/>
            <a:ext cx="10265664" cy="4083493"/>
            <a:chOff x="564642" y="1775467"/>
            <a:chExt cx="10265664" cy="4083493"/>
          </a:xfrm>
        </p:grpSpPr>
        <p:sp>
          <p:nvSpPr>
            <p:cNvPr id="8" name="대각선 방향의 모서리가 둥근 사각형 7"/>
            <p:cNvSpPr/>
            <p:nvPr/>
          </p:nvSpPr>
          <p:spPr>
            <a:xfrm>
              <a:off x="3459023" y="1775467"/>
              <a:ext cx="5273954" cy="760667"/>
            </a:xfrm>
            <a:prstGeom prst="round2DiagRect">
              <a:avLst>
                <a:gd name="adj1" fmla="val 0"/>
                <a:gd name="adj2" fmla="val 26082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5" panose="02020600000000000000" pitchFamily="18" charset="-127"/>
                </a:rPr>
                <a:t>2.2 Million Co-op Members</a:t>
              </a:r>
              <a:endParaRPr lang="ko-KR" altLang="en-US" sz="32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endParaRPr>
            </a:p>
          </p:txBody>
        </p:sp>
        <p:sp>
          <p:nvSpPr>
            <p:cNvPr id="9" name="대각선 방향의 모서리가 둥근 사각형 8"/>
            <p:cNvSpPr/>
            <p:nvPr/>
          </p:nvSpPr>
          <p:spPr>
            <a:xfrm>
              <a:off x="3459023" y="3259852"/>
              <a:ext cx="5273954" cy="920407"/>
            </a:xfrm>
            <a:prstGeom prst="round2DiagRect">
              <a:avLst>
                <a:gd name="adj1" fmla="val 0"/>
                <a:gd name="adj2" fmla="val 26082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4000" rtlCol="0" anchor="t" anchorCtr="0"/>
            <a:lstStyle/>
            <a:p>
              <a:pPr algn="ctr">
                <a:lnSpc>
                  <a:spcPts val="2400"/>
                </a:lnSpc>
              </a:pPr>
              <a:r>
                <a:rPr lang="en-US" altLang="ko-KR" sz="32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5" panose="02020600000000000000" pitchFamily="18" charset="-127"/>
                </a:rPr>
                <a:t>1,131 Member Cooperatives</a:t>
              </a:r>
            </a:p>
            <a:p>
              <a:pPr algn="ctr">
                <a:lnSpc>
                  <a:spcPts val="2400"/>
                </a:lnSpc>
              </a:pPr>
              <a:r>
                <a:rPr lang="en-US" altLang="ko-KR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5" panose="02020600000000000000" pitchFamily="18" charset="-127"/>
                </a:rPr>
                <a:t>(Agricultural, Livestock, and Ginseng)</a:t>
              </a:r>
              <a:endParaRPr lang="ko-KR" altLang="en-US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endParaRPr>
            </a:p>
          </p:txBody>
        </p:sp>
        <p:cxnSp>
          <p:nvCxnSpPr>
            <p:cNvPr id="11" name="직선 연결선 10"/>
            <p:cNvCxnSpPr>
              <a:stCxn id="8" idx="1"/>
              <a:endCxn id="9" idx="3"/>
            </p:cNvCxnSpPr>
            <p:nvPr/>
          </p:nvCxnSpPr>
          <p:spPr>
            <a:xfrm>
              <a:off x="6096000" y="2536134"/>
              <a:ext cx="0" cy="723718"/>
            </a:xfrm>
            <a:prstGeom prst="line">
              <a:avLst/>
            </a:prstGeom>
            <a:ln w="57150">
              <a:solidFill>
                <a:schemeClr val="bg1">
                  <a:lumMod val="6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직선 연결선 12"/>
            <p:cNvCxnSpPr/>
            <p:nvPr/>
          </p:nvCxnSpPr>
          <p:spPr>
            <a:xfrm>
              <a:off x="6096000" y="2934444"/>
              <a:ext cx="3810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123940" y="2701495"/>
              <a:ext cx="27068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a고딕15" panose="02020600000000000000" pitchFamily="18" charset="-127"/>
                  <a:ea typeface="a고딕15" panose="02020600000000000000" pitchFamily="18" charset="-127"/>
                </a:defRPr>
              </a:lvl1pPr>
            </a:lstStyle>
            <a:p>
              <a:r>
                <a:rPr lang="en-US" altLang="ko-KR" sz="2000" dirty="0">
                  <a:latin typeface="Bahnschrift SemiLight Condensed" panose="020B0502040204020203" pitchFamily="34" charset="0"/>
                </a:rPr>
                <a:t>Co-op Investments </a:t>
              </a:r>
              <a:endParaRPr lang="ko-KR" altLang="en-US" sz="2000" dirty="0">
                <a:latin typeface="Bahnschrift SemiLight Condensed" panose="020B0502040204020203" pitchFamily="34" charset="0"/>
              </a:endParaRPr>
            </a:p>
          </p:txBody>
        </p:sp>
        <p:sp>
          <p:nvSpPr>
            <p:cNvPr id="16" name="대각선 방향의 모서리가 둥근 사각형 15"/>
            <p:cNvSpPr/>
            <p:nvPr/>
          </p:nvSpPr>
          <p:spPr>
            <a:xfrm>
              <a:off x="2235041" y="4938553"/>
              <a:ext cx="7721918" cy="920407"/>
            </a:xfrm>
            <a:prstGeom prst="round2DiagRect">
              <a:avLst>
                <a:gd name="adj1" fmla="val 24242"/>
                <a:gd name="adj2" fmla="val 2608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5" panose="02020600000000000000" pitchFamily="18" charset="-127"/>
                </a:rPr>
                <a:t>National Agricultural Cooperative Federation (NACF)</a:t>
              </a:r>
              <a:endParaRPr lang="ko-KR" altLang="en-US" sz="32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endParaRPr>
            </a:p>
          </p:txBody>
        </p:sp>
        <p:cxnSp>
          <p:nvCxnSpPr>
            <p:cNvPr id="17" name="직선 연결선 16"/>
            <p:cNvCxnSpPr>
              <a:stCxn id="9" idx="1"/>
              <a:endCxn id="16" idx="3"/>
            </p:cNvCxnSpPr>
            <p:nvPr/>
          </p:nvCxnSpPr>
          <p:spPr>
            <a:xfrm>
              <a:off x="6096000" y="4180259"/>
              <a:ext cx="0" cy="758294"/>
            </a:xfrm>
            <a:prstGeom prst="line">
              <a:avLst/>
            </a:prstGeom>
            <a:ln w="57150">
              <a:solidFill>
                <a:schemeClr val="bg1">
                  <a:lumMod val="6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연결선 17"/>
            <p:cNvCxnSpPr/>
            <p:nvPr/>
          </p:nvCxnSpPr>
          <p:spPr>
            <a:xfrm>
              <a:off x="5715000" y="4479730"/>
              <a:ext cx="3810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055050" y="4295549"/>
              <a:ext cx="29098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0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5" panose="02020600000000000000" pitchFamily="18" charset="-127"/>
                </a:rPr>
                <a:t>NACF Investments </a:t>
              </a:r>
              <a:endParaRPr lang="ko-KR" altLang="en-US" sz="20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endParaRPr>
            </a:p>
          </p:txBody>
        </p:sp>
        <p:cxnSp>
          <p:nvCxnSpPr>
            <p:cNvPr id="5" name="꺾인 연결선 4"/>
            <p:cNvCxnSpPr/>
            <p:nvPr/>
          </p:nvCxnSpPr>
          <p:spPr>
            <a:xfrm flipV="1">
              <a:off x="8732977" y="2359638"/>
              <a:ext cx="12700" cy="1292773"/>
            </a:xfrm>
            <a:prstGeom prst="bentConnector3">
              <a:avLst>
                <a:gd name="adj1" fmla="val 4869717"/>
              </a:avLst>
            </a:prstGeom>
            <a:ln w="12700">
              <a:solidFill>
                <a:schemeClr val="accent2">
                  <a:lumMod val="40000"/>
                  <a:lumOff val="6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꺾인 연결선 11"/>
            <p:cNvCxnSpPr>
              <a:stCxn id="16" idx="0"/>
              <a:endCxn id="8" idx="0"/>
            </p:cNvCxnSpPr>
            <p:nvPr/>
          </p:nvCxnSpPr>
          <p:spPr>
            <a:xfrm flipH="1" flipV="1">
              <a:off x="8732977" y="2155801"/>
              <a:ext cx="1223982" cy="3242956"/>
            </a:xfrm>
            <a:prstGeom prst="bentConnector3">
              <a:avLst>
                <a:gd name="adj1" fmla="val -50284"/>
              </a:avLst>
            </a:prstGeom>
            <a:ln w="12700">
              <a:solidFill>
                <a:schemeClr val="accent2">
                  <a:lumMod val="40000"/>
                  <a:lumOff val="6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9103675" y="2548749"/>
              <a:ext cx="1726631" cy="111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a고딕15" panose="02020600000000000000" pitchFamily="18" charset="-127"/>
                  <a:ea typeface="a고딕15" panose="02020600000000000000" pitchFamily="18" charset="-127"/>
                </a:defRPr>
              </a:lvl1pPr>
            </a:lstStyle>
            <a:p>
              <a:pPr algn="ctr">
                <a:lnSpc>
                  <a:spcPts val="2000"/>
                </a:lnSpc>
              </a:pPr>
              <a:r>
                <a:rPr lang="en-US" altLang="ko-KR" sz="2000" dirty="0">
                  <a:gradFill>
                    <a:gsLst>
                      <a:gs pos="0">
                        <a:schemeClr val="accent2">
                          <a:lumMod val="40000"/>
                          <a:lumOff val="60000"/>
                        </a:schemeClr>
                      </a:gs>
                      <a:gs pos="10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</a:rPr>
                <a:t>Extension</a:t>
              </a:r>
              <a:br>
                <a:rPr lang="en-US" altLang="ko-KR" sz="2000" dirty="0">
                  <a:gradFill>
                    <a:gsLst>
                      <a:gs pos="0">
                        <a:schemeClr val="accent2">
                          <a:lumMod val="40000"/>
                          <a:lumOff val="60000"/>
                        </a:schemeClr>
                      </a:gs>
                      <a:gs pos="10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</a:rPr>
              </a:br>
              <a:r>
                <a:rPr lang="en-US" altLang="ko-KR" sz="2000" dirty="0">
                  <a:gradFill>
                    <a:gsLst>
                      <a:gs pos="0">
                        <a:schemeClr val="accent2">
                          <a:lumMod val="40000"/>
                          <a:lumOff val="60000"/>
                        </a:schemeClr>
                      </a:gs>
                      <a:gs pos="10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</a:rPr>
                <a:t> &amp;</a:t>
              </a:r>
              <a:br>
                <a:rPr lang="en-US" altLang="ko-KR" sz="2000" dirty="0">
                  <a:gradFill>
                    <a:gsLst>
                      <a:gs pos="0">
                        <a:schemeClr val="accent2">
                          <a:lumMod val="40000"/>
                          <a:lumOff val="60000"/>
                        </a:schemeClr>
                      </a:gs>
                      <a:gs pos="10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</a:rPr>
              </a:br>
              <a:r>
                <a:rPr lang="en-US" altLang="ko-KR" sz="2000" dirty="0">
                  <a:gradFill>
                    <a:gsLst>
                      <a:gs pos="0">
                        <a:schemeClr val="accent2">
                          <a:lumMod val="40000"/>
                          <a:lumOff val="60000"/>
                        </a:schemeClr>
                      </a:gs>
                      <a:gs pos="10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</a:rPr>
                <a:t>Support</a:t>
              </a:r>
              <a:br>
                <a:rPr lang="en-US" altLang="ko-KR" sz="2000" dirty="0">
                  <a:gradFill>
                    <a:gsLst>
                      <a:gs pos="0">
                        <a:schemeClr val="accent2">
                          <a:lumMod val="40000"/>
                          <a:lumOff val="60000"/>
                        </a:schemeClr>
                      </a:gs>
                      <a:gs pos="10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</a:rPr>
              </a:br>
              <a:r>
                <a:rPr lang="en-US" altLang="ko-KR" sz="2000" dirty="0">
                  <a:gradFill>
                    <a:gsLst>
                      <a:gs pos="0">
                        <a:schemeClr val="accent2">
                          <a:lumMod val="40000"/>
                          <a:lumOff val="60000"/>
                        </a:schemeClr>
                      </a:gs>
                      <a:gs pos="100000">
                        <a:schemeClr val="accent2">
                          <a:lumMod val="40000"/>
                          <a:lumOff val="60000"/>
                        </a:schemeClr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</a:rPr>
                <a:t>Business</a:t>
              </a:r>
              <a:endParaRPr lang="ko-KR" altLang="en-US" sz="2000" dirty="0">
                <a:gradFill>
                  <a:gsLst>
                    <a:gs pos="0">
                      <a:schemeClr val="accent2">
                        <a:lumMod val="40000"/>
                        <a:lumOff val="60000"/>
                      </a:schemeClr>
                    </a:gs>
                    <a:gs pos="100000">
                      <a:schemeClr val="accent2">
                        <a:lumMod val="40000"/>
                        <a:lumOff val="60000"/>
                      </a:schemeClr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</a:endParaRPr>
            </a:p>
          </p:txBody>
        </p:sp>
        <p:cxnSp>
          <p:nvCxnSpPr>
            <p:cNvPr id="23" name="꺾인 연결선 22"/>
            <p:cNvCxnSpPr>
              <a:stCxn id="16" idx="2"/>
              <a:endCxn id="9" idx="2"/>
            </p:cNvCxnSpPr>
            <p:nvPr/>
          </p:nvCxnSpPr>
          <p:spPr>
            <a:xfrm rot="10800000" flipH="1">
              <a:off x="2235041" y="3720057"/>
              <a:ext cx="1223982" cy="1678701"/>
            </a:xfrm>
            <a:prstGeom prst="bentConnector3">
              <a:avLst>
                <a:gd name="adj1" fmla="val -95768"/>
              </a:avLst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꺾인 연결선 26"/>
            <p:cNvCxnSpPr/>
            <p:nvPr/>
          </p:nvCxnSpPr>
          <p:spPr>
            <a:xfrm rot="10800000">
              <a:off x="3429839" y="2174808"/>
              <a:ext cx="12700" cy="1292773"/>
            </a:xfrm>
            <a:prstGeom prst="bentConnector3">
              <a:avLst>
                <a:gd name="adj1" fmla="val 10608512"/>
              </a:avLst>
            </a:prstGeom>
            <a:ln>
              <a:solidFill>
                <a:schemeClr val="accent1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64642" y="2488917"/>
              <a:ext cx="32308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defRPr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a고딕15" panose="02020600000000000000" pitchFamily="18" charset="-127"/>
                  <a:ea typeface="a고딕15" panose="02020600000000000000" pitchFamily="18" charset="-127"/>
                </a:defRPr>
              </a:lvl1pPr>
            </a:lstStyle>
            <a:p>
              <a:pPr>
                <a:spcBef>
                  <a:spcPct val="0"/>
                </a:spcBef>
              </a:pPr>
              <a:r>
                <a:rPr lang="en-US" altLang="ko-KR" sz="2000" dirty="0">
                  <a:gradFill>
                    <a:gsLst>
                      <a:gs pos="0">
                        <a:schemeClr val="accent1">
                          <a:lumMod val="20000"/>
                          <a:lumOff val="80000"/>
                        </a:schemeClr>
                      </a:gs>
                      <a:gs pos="100000">
                        <a:schemeClr val="accent1">
                          <a:lumMod val="20000"/>
                          <a:lumOff val="80000"/>
                        </a:schemeClr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</a:rPr>
                <a:t>Dividends on Equity &amp; Patronage Refunds</a:t>
              </a:r>
              <a:endParaRPr lang="ko-KR" altLang="en-US" sz="2000" dirty="0">
                <a:gradFill>
                  <a:gsLst>
                    <a:gs pos="0">
                      <a:schemeClr val="accent1">
                        <a:lumMod val="20000"/>
                        <a:lumOff val="8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</a:endParaRPr>
            </a:p>
          </p:txBody>
        </p:sp>
      </p:grpSp>
      <p:grpSp>
        <p:nvGrpSpPr>
          <p:cNvPr id="22" name="그룹 21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24" name="직선 연결선 23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-48768" y="130803"/>
              <a:ext cx="97974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Ⅰ.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Introducing </a:t>
              </a:r>
              <a:r>
                <a:rPr lang="en-US" altLang="ko-KR" sz="3200" dirty="0" smtClean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NACF - </a:t>
              </a:r>
              <a:r>
                <a:rPr kumimoji="0" lang="en-US" altLang="ko-KR" sz="2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Overview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0789920" y="6383216"/>
            <a:ext cx="133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(2018</a:t>
            </a:r>
            <a:r>
              <a:rPr lang="ko-KR" altLang="en-US" sz="1400" dirty="0" err="1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년기준</a:t>
            </a:r>
            <a:r>
              <a:rPr lang="en-US" altLang="ko-KR" sz="1400" dirty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4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322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643261" y="1511808"/>
            <a:ext cx="10831688" cy="5186115"/>
            <a:chOff x="481336" y="983523"/>
            <a:chExt cx="10831688" cy="5186115"/>
          </a:xfrm>
        </p:grpSpPr>
        <p:sp>
          <p:nvSpPr>
            <p:cNvPr id="21" name="직사각형 20"/>
            <p:cNvSpPr/>
            <p:nvPr/>
          </p:nvSpPr>
          <p:spPr>
            <a:xfrm>
              <a:off x="481336" y="3064373"/>
              <a:ext cx="5500549" cy="3105265"/>
            </a:xfrm>
            <a:prstGeom prst="rect">
              <a:avLst/>
            </a:prstGeom>
            <a:solidFill>
              <a:srgbClr val="008080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Bahnschrift SemiLight Condensed" panose="020B0502040204020203" pitchFamily="34" charset="0"/>
              </a:endParaRPr>
            </a:p>
          </p:txBody>
        </p:sp>
        <p:sp>
          <p:nvSpPr>
            <p:cNvPr id="16" name="대각선 방향의 모서리가 둥근 사각형 15"/>
            <p:cNvSpPr/>
            <p:nvPr/>
          </p:nvSpPr>
          <p:spPr>
            <a:xfrm>
              <a:off x="2235041" y="983523"/>
              <a:ext cx="7721918" cy="907267"/>
            </a:xfrm>
            <a:prstGeom prst="round2DiagRect">
              <a:avLst>
                <a:gd name="adj1" fmla="val 24242"/>
                <a:gd name="adj2" fmla="val 26082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8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8" panose="02020600000000000000" pitchFamily="18" charset="-127"/>
                </a:rPr>
                <a:t>National Agricultural Cooperative Federation (NACF)</a:t>
              </a:r>
              <a:endParaRPr lang="ko-KR" altLang="en-US" sz="20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3" panose="02020600000000000000" pitchFamily="18" charset="-127"/>
              </a:endParaRPr>
            </a:p>
          </p:txBody>
        </p:sp>
        <p:grpSp>
          <p:nvGrpSpPr>
            <p:cNvPr id="12" name="그룹 11"/>
            <p:cNvGrpSpPr/>
            <p:nvPr/>
          </p:nvGrpSpPr>
          <p:grpSpPr>
            <a:xfrm>
              <a:off x="1128273" y="2272460"/>
              <a:ext cx="9959146" cy="598935"/>
              <a:chOff x="1069906" y="2262732"/>
              <a:chExt cx="9959146" cy="598935"/>
            </a:xfrm>
          </p:grpSpPr>
          <p:sp>
            <p:nvSpPr>
              <p:cNvPr id="2" name="양쪽 모서리가 둥근 사각형 1"/>
              <p:cNvSpPr/>
              <p:nvPr/>
            </p:nvSpPr>
            <p:spPr>
              <a:xfrm>
                <a:off x="1069906" y="2262732"/>
                <a:ext cx="4094696" cy="598935"/>
              </a:xfrm>
              <a:prstGeom prst="round2Same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000" dirty="0">
                    <a:gradFill>
                      <a:gsLst>
                        <a:gs pos="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effectLst/>
                    <a:latin typeface="Bahnschrift SemiLight Condensed" panose="020B0502040204020203" pitchFamily="34" charset="0"/>
                    <a:ea typeface="a고딕17" panose="02020600000000000000" pitchFamily="18" charset="-127"/>
                  </a:rPr>
                  <a:t>NongHyup Agri-Business Group</a:t>
                </a:r>
                <a:endParaRPr lang="ko-KR" altLang="en-US" sz="20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/>
                  <a:latin typeface="Bahnschrift SemiLight Condensed" panose="020B0502040204020203" pitchFamily="34" charset="0"/>
                  <a:ea typeface="a고딕17" panose="02020600000000000000" pitchFamily="18" charset="-127"/>
                </a:endParaRPr>
              </a:p>
            </p:txBody>
          </p:sp>
          <p:sp>
            <p:nvSpPr>
              <p:cNvPr id="15" name="양쪽 모서리가 둥근 사각형 14"/>
              <p:cNvSpPr/>
              <p:nvPr/>
            </p:nvSpPr>
            <p:spPr>
              <a:xfrm>
                <a:off x="6934356" y="2262732"/>
                <a:ext cx="4094696" cy="598935"/>
              </a:xfrm>
              <a:prstGeom prst="round2Same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2000" dirty="0">
                    <a:gradFill>
                      <a:gsLst>
                        <a:gs pos="0">
                          <a:schemeClr val="bg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effectLst/>
                    <a:latin typeface="Bahnschrift SemiLight Condensed" panose="020B0502040204020203" pitchFamily="34" charset="0"/>
                    <a:ea typeface="a고딕17" panose="02020600000000000000" pitchFamily="18" charset="-127"/>
                  </a:rPr>
                  <a:t>NongHyup Financial Group</a:t>
                </a:r>
                <a:endParaRPr lang="ko-KR" altLang="en-US" sz="20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/>
                  <a:latin typeface="Bahnschrift SemiLight Condensed" panose="020B0502040204020203" pitchFamily="34" charset="0"/>
                  <a:ea typeface="a고딕17" panose="02020600000000000000" pitchFamily="18" charset="-127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667460" y="3410764"/>
              <a:ext cx="3067050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7800" indent="-177800"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NongHyup </a:t>
              </a:r>
              <a:r>
                <a:rPr lang="en-US" altLang="ko-KR" sz="1400" dirty="0" err="1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Hanaro</a:t>
              </a:r>
              <a: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 Mart</a:t>
              </a:r>
            </a:p>
            <a:p>
              <a:pPr marL="177800" indent="-177800"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Korea Agricultural </a:t>
              </a:r>
              <a:r>
                <a:rPr lang="en-US" altLang="ko-KR" sz="1400" dirty="0" err="1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Cooprative</a:t>
              </a:r>
              <a: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/>
              </a:r>
              <a:b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</a:br>
              <a: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Marketing</a:t>
              </a:r>
            </a:p>
            <a:p>
              <a:pPr marL="177800" indent="-177800"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Agricultural Cooperative </a:t>
              </a:r>
              <a:b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</a:br>
              <a:r>
                <a:rPr lang="en-US" altLang="ko-KR" sz="1400" dirty="0" err="1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Chungbuk</a:t>
              </a:r>
              <a: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 Marketing</a:t>
              </a:r>
            </a:p>
            <a:p>
              <a:pPr marL="177800" indent="-177800"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Agricultural Cooperative </a:t>
              </a:r>
              <a:b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</a:br>
              <a:r>
                <a:rPr lang="en-US" altLang="ko-KR" sz="1400" dirty="0" err="1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Kyongnam</a:t>
              </a:r>
              <a: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 Marketing</a:t>
              </a:r>
            </a:p>
            <a:p>
              <a:pPr marL="177800" indent="-177800"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Daejeon Agricultural Products</a:t>
              </a:r>
              <a:b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</a:br>
              <a: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Marketing Center</a:t>
              </a:r>
            </a:p>
            <a:p>
              <a:pPr marL="177800" indent="-177800"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Agricultural Cooperation</a:t>
              </a:r>
            </a:p>
            <a:p>
              <a:pPr marL="177800" lvl="0" indent="-177800"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NongHyup Food Grain</a:t>
              </a: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3566652" y="3410764"/>
              <a:ext cx="2500773" cy="24776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indent="-177800"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 err="1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NamHae</a:t>
              </a:r>
              <a:r>
                <a:rPr lang="en-US" altLang="ko-KR" sz="140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 Chemical</a:t>
              </a:r>
            </a:p>
            <a:p>
              <a:pPr marL="177800" lvl="0" indent="-177800"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NongHyup Chemical</a:t>
              </a:r>
            </a:p>
            <a:p>
              <a:pPr marL="177800" lvl="0" indent="-177800"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 err="1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Nongwoo</a:t>
              </a:r>
              <a:r>
                <a:rPr lang="en-US" altLang="ko-KR" sz="140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 Bio</a:t>
              </a:r>
            </a:p>
            <a:p>
              <a:pPr marL="177800" lvl="0" indent="-177800"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NongHyup Red Ginseng</a:t>
              </a:r>
            </a:p>
            <a:p>
              <a:pPr marL="177800" lvl="0" indent="-177800"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NongHyup Agro</a:t>
              </a:r>
            </a:p>
            <a:p>
              <a:pPr marL="177800" lvl="0" indent="-177800"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NongHyup </a:t>
              </a:r>
              <a:r>
                <a:rPr lang="en-US" altLang="ko-KR" sz="1400" dirty="0" err="1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Heuksarang</a:t>
              </a:r>
              <a:endParaRPr lang="en-US" altLang="ko-KR" sz="14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3" panose="02020600000000000000" pitchFamily="18" charset="-127"/>
              </a:endParaRPr>
            </a:p>
            <a:p>
              <a:pPr marL="177800" lvl="0" indent="-177800"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NongHyup </a:t>
              </a:r>
              <a:r>
                <a:rPr lang="en-US" altLang="ko-KR" sz="1400" dirty="0" err="1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Logis</a:t>
              </a:r>
              <a:endParaRPr lang="en-US" altLang="ko-KR" sz="14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3" panose="02020600000000000000" pitchFamily="18" charset="-127"/>
              </a:endParaRPr>
            </a:p>
            <a:p>
              <a:pPr marL="177800" lvl="0" indent="-177800"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NH Trading</a:t>
              </a:r>
            </a:p>
            <a:p>
              <a:pPr marL="177800" lvl="0" indent="-177800"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NongHyup Feed</a:t>
              </a:r>
            </a:p>
            <a:p>
              <a:pPr marL="177800" lvl="0" indent="-177800">
                <a:spcAft>
                  <a:spcPts val="2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NongHyup </a:t>
              </a:r>
              <a:r>
                <a:rPr lang="en-US" altLang="ko-KR" sz="1400" dirty="0" err="1">
                  <a:gradFill>
                    <a:gsLst>
                      <a:gs pos="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Moguchon</a:t>
              </a:r>
              <a:endParaRPr lang="ko-KR" altLang="en-US" sz="1400" dirty="0">
                <a:gradFill>
                  <a:gsLst>
                    <a:gs pos="0">
                      <a:prstClr val="white"/>
                    </a:gs>
                    <a:gs pos="100000">
                      <a:prstClr val="white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3" panose="02020600000000000000" pitchFamily="18" charset="-127"/>
              </a:endParaRPr>
            </a:p>
          </p:txBody>
        </p:sp>
        <p:sp>
          <p:nvSpPr>
            <p:cNvPr id="4" name="모서리가 둥근 직사각형 3"/>
            <p:cNvSpPr/>
            <p:nvPr/>
          </p:nvSpPr>
          <p:spPr>
            <a:xfrm>
              <a:off x="1128273" y="2852786"/>
              <a:ext cx="4094696" cy="332205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/>
                  <a:latin typeface="Bahnschrift SemiLight Condensed" panose="020B0502040204020203" pitchFamily="34" charset="0"/>
                  <a:ea typeface="a고딕14" panose="02020600000000000000" pitchFamily="18" charset="-127"/>
                </a:rPr>
                <a:t>16 Affiliate Companies</a:t>
              </a:r>
              <a:endParaRPr lang="ko-KR" altLang="en-US" sz="16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latin typeface="Bahnschrift SemiLight Condensed" panose="020B0502040204020203" pitchFamily="34" charset="0"/>
                <a:ea typeface="a고딕14" panose="02020600000000000000" pitchFamily="18" charset="-127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6767116" y="3064373"/>
              <a:ext cx="4545908" cy="3105265"/>
            </a:xfrm>
            <a:prstGeom prst="rect">
              <a:avLst/>
            </a:prstGeom>
            <a:solidFill>
              <a:schemeClr val="accent1">
                <a:lumMod val="50000"/>
                <a:alpha val="2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Bahnschrift SemiLight Condensed" panose="020B0502040204020203" pitchFamily="34" charset="0"/>
              </a:endParaRPr>
            </a:p>
          </p:txBody>
        </p:sp>
        <p:sp>
          <p:nvSpPr>
            <p:cNvPr id="20" name="모서리가 둥근 직사각형 19"/>
            <p:cNvSpPr/>
            <p:nvPr/>
          </p:nvSpPr>
          <p:spPr>
            <a:xfrm>
              <a:off x="6992723" y="2855762"/>
              <a:ext cx="4094696" cy="326253"/>
            </a:xfrm>
            <a:prstGeom prst="roundRect">
              <a:avLst>
                <a:gd name="adj" fmla="val 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effectLst/>
                  <a:latin typeface="Bahnschrift SemiLight Condensed" panose="020B0502040204020203" pitchFamily="34" charset="0"/>
                  <a:ea typeface="a고딕14" panose="02020600000000000000" pitchFamily="18" charset="-127"/>
                </a:rPr>
                <a:t>7 Affiliate Companies</a:t>
              </a:r>
              <a:endParaRPr lang="ko-KR" altLang="en-US" sz="16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/>
                <a:latin typeface="Bahnschrift SemiLight Condensed" panose="020B0502040204020203" pitchFamily="34" charset="0"/>
                <a:ea typeface="a고딕14" panose="02020600000000000000" pitchFamily="18" charset="-127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134447" y="3410764"/>
              <a:ext cx="371113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7800" indent="-17780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NH Bank</a:t>
              </a:r>
            </a:p>
            <a:p>
              <a:pPr marL="177800" indent="-17780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NH Life Insurance</a:t>
              </a:r>
            </a:p>
            <a:p>
              <a:pPr marL="177800" indent="-17780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NH Property &amp; Casualty </a:t>
              </a:r>
              <a:r>
                <a:rPr lang="en-US" altLang="ko-KR" sz="1400" dirty="0" smtClean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Insurance</a:t>
              </a:r>
              <a:endParaRPr lang="en-US" altLang="ko-KR" sz="1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3" panose="02020600000000000000" pitchFamily="18" charset="-127"/>
              </a:endParaRPr>
            </a:p>
            <a:p>
              <a:pPr marL="177800" indent="-17780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NH Investment &amp; Securities (NH Future) </a:t>
              </a:r>
            </a:p>
            <a:p>
              <a:pPr marL="177800" indent="-17780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NH - </a:t>
              </a:r>
              <a:r>
                <a:rPr lang="en-US" altLang="ko-KR" sz="1400" dirty="0" err="1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Amundi</a:t>
              </a:r>
              <a: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 Asset Management </a:t>
              </a:r>
            </a:p>
            <a:p>
              <a:pPr marL="177800" indent="-17780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NH Capital</a:t>
              </a:r>
            </a:p>
            <a:p>
              <a:pPr marL="177800" indent="-177800">
                <a:spcAft>
                  <a:spcPts val="600"/>
                </a:spcAft>
                <a:buFont typeface="Wingdings" panose="05000000000000000000" pitchFamily="2" charset="2"/>
                <a:buChar char="§"/>
              </a:pPr>
              <a:r>
                <a:rPr lang="en-US" altLang="ko-KR" sz="1400" dirty="0">
                  <a:gradFill>
                    <a:gsLst>
                      <a:gs pos="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atin typeface="Bahnschrift SemiLight Condensed" panose="020B0502040204020203" pitchFamily="34" charset="0"/>
                  <a:ea typeface="a고딕13" panose="02020600000000000000" pitchFamily="18" charset="-127"/>
                </a:rPr>
                <a:t>NH Savings Bank</a:t>
              </a:r>
            </a:p>
          </p:txBody>
        </p:sp>
        <p:cxnSp>
          <p:nvCxnSpPr>
            <p:cNvPr id="8" name="꺾인 연결선 7"/>
            <p:cNvCxnSpPr>
              <a:stCxn id="16" idx="1"/>
              <a:endCxn id="2" idx="3"/>
            </p:cNvCxnSpPr>
            <p:nvPr/>
          </p:nvCxnSpPr>
          <p:spPr>
            <a:xfrm rot="5400000">
              <a:off x="4444976" y="621436"/>
              <a:ext cx="381670" cy="2920379"/>
            </a:xfrm>
            <a:prstGeom prst="bentConnector3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꺾인 연결선 10"/>
            <p:cNvCxnSpPr>
              <a:stCxn id="16" idx="1"/>
              <a:endCxn id="15" idx="3"/>
            </p:cNvCxnSpPr>
            <p:nvPr/>
          </p:nvCxnSpPr>
          <p:spPr>
            <a:xfrm rot="16200000" flipH="1">
              <a:off x="7377200" y="609589"/>
              <a:ext cx="381670" cy="2944071"/>
            </a:xfrm>
            <a:prstGeom prst="bentConnector3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직사각형 17"/>
          <p:cNvSpPr/>
          <p:nvPr/>
        </p:nvSpPr>
        <p:spPr>
          <a:xfrm>
            <a:off x="257354" y="892986"/>
            <a:ext cx="67692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Operational Structure</a:t>
            </a:r>
          </a:p>
        </p:txBody>
      </p:sp>
      <p:grpSp>
        <p:nvGrpSpPr>
          <p:cNvPr id="19" name="그룹 18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24" name="직선 연결선 23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-48768" y="130803"/>
              <a:ext cx="97974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Ⅰ.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Introducing </a:t>
              </a:r>
              <a:r>
                <a:rPr lang="en-US" altLang="ko-KR" sz="3200" dirty="0" smtClean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NACF - </a:t>
              </a:r>
              <a:r>
                <a:rPr kumimoji="0" lang="en-US" altLang="ko-KR" sz="2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Overview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78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모서리가 둥근 직사각형 5"/>
          <p:cNvSpPr/>
          <p:nvPr/>
        </p:nvSpPr>
        <p:spPr>
          <a:xfrm>
            <a:off x="361041" y="1686476"/>
            <a:ext cx="1498600" cy="457200"/>
          </a:xfrm>
          <a:prstGeom prst="roundRect">
            <a:avLst>
              <a:gd name="adj" fmla="val 32979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1961</a:t>
            </a:r>
            <a:endParaRPr lang="ko-KR" altLang="en-US" sz="28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1041" y="2269191"/>
            <a:ext cx="835196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Established</a:t>
            </a:r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 by combining Agricultural Cooperatives</a:t>
            </a:r>
            <a:b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</a:br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and Agricultural Bank in accordance </a:t>
            </a:r>
            <a:endParaRPr lang="en-US" altLang="ko-KR" sz="2800" dirty="0" smtClean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  <a:p>
            <a:r>
              <a:rPr lang="en-US" altLang="ko-KR" sz="2800" dirty="0" smtClea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with Agricultural </a:t>
            </a:r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Cooperative Act.</a:t>
            </a:r>
            <a:endParaRPr lang="ko-KR" altLang="en-US" sz="2800" dirty="0">
              <a:gradFill>
                <a:gsLst>
                  <a:gs pos="0">
                    <a:srgbClr val="FFC000"/>
                  </a:gs>
                  <a:gs pos="100000">
                    <a:srgbClr val="FFC000"/>
                  </a:gs>
                </a:gsLst>
                <a:lin ang="5400000" scaled="1"/>
              </a:gradFill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3574503" y="4469682"/>
            <a:ext cx="1498600" cy="457200"/>
          </a:xfrm>
          <a:prstGeom prst="roundRect">
            <a:avLst>
              <a:gd name="adj" fmla="val 32979"/>
            </a:avLst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1969</a:t>
            </a:r>
            <a:endParaRPr lang="ko-KR" altLang="en-US" sz="28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47655" y="4885522"/>
            <a:ext cx="9817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Starting Cooperative Banking business, </a:t>
            </a:r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/>
            </a:r>
            <a:b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</a:br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which alleviated high-interest loan problems</a:t>
            </a:r>
          </a:p>
          <a:p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 in rural areas.</a:t>
            </a:r>
            <a:endParaRPr lang="ko-KR" altLang="en-US" sz="28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61041" y="964761"/>
            <a:ext cx="60397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History of NACF </a:t>
            </a:r>
            <a:r>
              <a:rPr lang="en-US" altLang="ko-KR" sz="3200" b="1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in 1960s</a:t>
            </a:r>
          </a:p>
        </p:txBody>
      </p:sp>
      <p:pic>
        <p:nvPicPr>
          <p:cNvPr id="10" name="그림 31" descr="1_2_농3144.jpg"/>
          <p:cNvPicPr>
            <a:picLocks noChangeAspect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21273006">
            <a:off x="8633383" y="1045927"/>
            <a:ext cx="4083957" cy="296902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/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rot="184021">
            <a:off x="-113814" y="4123472"/>
            <a:ext cx="3275463" cy="245382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/>
        </p:spPr>
      </p:pic>
      <p:grpSp>
        <p:nvGrpSpPr>
          <p:cNvPr id="12" name="그룹 11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13" name="직선 연결선 12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-48768" y="130803"/>
              <a:ext cx="97974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Ⅰ.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Introducing </a:t>
              </a:r>
              <a:r>
                <a:rPr lang="en-US" altLang="ko-KR" sz="3200" dirty="0" smtClean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NACF - </a:t>
              </a:r>
              <a:r>
                <a:rPr kumimoji="0" lang="en-US" altLang="ko-KR" sz="2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History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455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312272" y="860671"/>
            <a:ext cx="55520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2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History of NACF</a:t>
            </a:r>
            <a:r>
              <a:rPr lang="en-US" altLang="ko-KR" sz="3200" b="1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 in 1980s</a:t>
            </a: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738" y="1643380"/>
            <a:ext cx="1498600" cy="457200"/>
          </a:xfrm>
          <a:prstGeom prst="roundRect">
            <a:avLst>
              <a:gd name="adj" fmla="val 32979"/>
            </a:avLst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1981</a:t>
            </a:r>
            <a:endParaRPr lang="ko-KR" altLang="en-US" sz="28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738" y="2215211"/>
            <a:ext cx="103813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2800" dirty="0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Restructuring the organization from 3-tier to 2-tier organization, </a:t>
            </a:r>
          </a:p>
          <a:p>
            <a:pPr>
              <a:lnSpc>
                <a:spcPts val="3000"/>
              </a:lnSpc>
            </a:pPr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consisting of  Member Cooperatives and NACF.</a:t>
            </a:r>
          </a:p>
        </p:txBody>
      </p:sp>
      <p:sp>
        <p:nvSpPr>
          <p:cNvPr id="14" name="모서리가 둥근 직사각형 13"/>
          <p:cNvSpPr/>
          <p:nvPr/>
        </p:nvSpPr>
        <p:spPr>
          <a:xfrm>
            <a:off x="1646790" y="3243169"/>
            <a:ext cx="2311400" cy="68118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Member Cooperatives</a:t>
            </a:r>
            <a:endParaRPr lang="ko-KR" altLang="en-US" sz="24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8180940" y="3243169"/>
            <a:ext cx="2311400" cy="68118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NACF</a:t>
            </a:r>
            <a:endParaRPr lang="ko-KR" altLang="en-US" sz="24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</p:txBody>
      </p:sp>
      <p:cxnSp>
        <p:nvCxnSpPr>
          <p:cNvPr id="16" name="직선 화살표 연결선 15"/>
          <p:cNvCxnSpPr>
            <a:stCxn id="14" idx="3"/>
            <a:endCxn id="15" idx="1"/>
          </p:cNvCxnSpPr>
          <p:nvPr/>
        </p:nvCxnSpPr>
        <p:spPr>
          <a:xfrm>
            <a:off x="3958190" y="3583760"/>
            <a:ext cx="4222750" cy="0"/>
          </a:xfrm>
          <a:prstGeom prst="straightConnector1">
            <a:avLst/>
          </a:prstGeom>
          <a:ln w="28575">
            <a:solidFill>
              <a:srgbClr val="00B05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모서리가 둥근 직사각형 16"/>
          <p:cNvSpPr/>
          <p:nvPr/>
        </p:nvSpPr>
        <p:spPr>
          <a:xfrm>
            <a:off x="4923390" y="3243169"/>
            <a:ext cx="2311400" cy="681182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Regional</a:t>
            </a:r>
          </a:p>
          <a:p>
            <a:pPr algn="ctr"/>
            <a:r>
              <a:rPr lang="en-US" altLang="ko-KR" sz="20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Cooperatives</a:t>
            </a:r>
            <a:endParaRPr lang="ko-KR" altLang="en-US" sz="20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3275221" y="4643804"/>
            <a:ext cx="1699632" cy="457200"/>
          </a:xfrm>
          <a:prstGeom prst="roundRect">
            <a:avLst>
              <a:gd name="adj" fmla="val 32979"/>
            </a:avLst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1989</a:t>
            </a:r>
            <a:endParaRPr lang="ko-KR" altLang="en-US" sz="2800" dirty="0"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5400000" scaled="1"/>
              </a:gradFill>
              <a:latin typeface="Bahnschrift SemiLight Condensed" panose="020B0502040204020203" pitchFamily="34" charset="0"/>
              <a:ea typeface="a고딕15" panose="02020600000000000000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04532" y="5215635"/>
            <a:ext cx="93800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ko-KR" sz="2800" dirty="0">
                <a:gradFill>
                  <a:gsLst>
                    <a:gs pos="0">
                      <a:srgbClr val="FFC0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Introducing Direct Election System </a:t>
            </a:r>
          </a:p>
          <a:p>
            <a:pPr>
              <a:lnSpc>
                <a:spcPts val="3000"/>
              </a:lnSpc>
            </a:pPr>
            <a:r>
              <a:rPr lang="en-US" altLang="ko-KR" sz="28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  <a:latin typeface="Bahnschrift SemiLight Condensed" panose="020B0502040204020203" pitchFamily="34" charset="0"/>
                <a:ea typeface="a고딕15" panose="02020600000000000000" pitchFamily="18" charset="-127"/>
              </a:rPr>
              <a:t>for Cooperative Presidents and the Chairperson of NACF.</a:t>
            </a:r>
          </a:p>
        </p:txBody>
      </p:sp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1285958">
            <a:off x="-606754" y="4509421"/>
            <a:ext cx="3615434" cy="2274202"/>
          </a:xfrm>
          <a:prstGeom prst="rect">
            <a:avLst/>
          </a:prstGeom>
          <a:noFill/>
          <a:ln>
            <a:noFill/>
          </a:ln>
          <a:effectLst/>
          <a:extLst/>
        </p:spPr>
      </p:pic>
      <p:grpSp>
        <p:nvGrpSpPr>
          <p:cNvPr id="21" name="그룹 20"/>
          <p:cNvGrpSpPr/>
          <p:nvPr/>
        </p:nvGrpSpPr>
        <p:grpSpPr>
          <a:xfrm>
            <a:off x="-60960" y="130803"/>
            <a:ext cx="12414047" cy="698253"/>
            <a:chOff x="-60960" y="130803"/>
            <a:chExt cx="12414047" cy="698253"/>
          </a:xfrm>
        </p:grpSpPr>
        <p:cxnSp>
          <p:nvCxnSpPr>
            <p:cNvPr id="22" name="직선 연결선 21"/>
            <p:cNvCxnSpPr/>
            <p:nvPr/>
          </p:nvCxnSpPr>
          <p:spPr>
            <a:xfrm>
              <a:off x="-60960" y="829056"/>
              <a:ext cx="1241404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-48768" y="130803"/>
              <a:ext cx="97974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>
                <a:bevelT w="1270" h="1270"/>
              </a:sp3d>
            </a:bodyPr>
            <a:lstStyle/>
            <a:p>
              <a:pPr lvl="0">
                <a:defRPr/>
              </a:pPr>
              <a:r>
                <a:rPr kumimoji="0" lang="en-US" altLang="ko-KR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Ⅰ.</a:t>
              </a:r>
              <a:r>
                <a:rPr kumimoji="0" lang="en-US" altLang="ko-KR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 </a:t>
              </a:r>
              <a:r>
                <a:rPr lang="en-US" altLang="ko-KR" sz="3200" dirty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Introducing </a:t>
              </a:r>
              <a:r>
                <a:rPr lang="en-US" altLang="ko-KR" sz="3200" dirty="0" smtClean="0">
                  <a:solidFill>
                    <a:prstClr val="white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NACF - </a:t>
              </a:r>
              <a:r>
                <a:rPr kumimoji="0" lang="en-US" altLang="ko-KR" sz="2400" b="0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Y견고딕" panose="02030600000101010101" pitchFamily="18" charset="-127"/>
                  <a:ea typeface="HY견고딕" panose="02030600000101010101" pitchFamily="18" charset="-127"/>
                </a:rPr>
                <a:t>History</a:t>
              </a:r>
              <a:endPara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</p:grp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5100-0AFA-42AC-86AB-E43100F9E95A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5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4A3277B7707A48B0E1B9AC835E8163" ma:contentTypeVersion="13" ma:contentTypeDescription="Create a new document." ma:contentTypeScope="" ma:versionID="1524465e898d348099491d71be7147e3">
  <xsd:schema xmlns:xsd="http://www.w3.org/2001/XMLSchema" xmlns:xs="http://www.w3.org/2001/XMLSchema" xmlns:p="http://schemas.microsoft.com/office/2006/metadata/properties" xmlns:ns3="aa3449fd-d373-417f-9c8d-cf261ce8b785" xmlns:ns4="eda4fd43-f936-4ced-9b4a-46c1ef7d5473" targetNamespace="http://schemas.microsoft.com/office/2006/metadata/properties" ma:root="true" ma:fieldsID="cf4d3e06d5eb8bcd1e9fa8cc247a8206" ns3:_="" ns4:_="">
    <xsd:import namespace="aa3449fd-d373-417f-9c8d-cf261ce8b785"/>
    <xsd:import namespace="eda4fd43-f936-4ced-9b4a-46c1ef7d547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449fd-d373-417f-9c8d-cf261ce8b78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a4fd43-f936-4ced-9b4a-46c1ef7d54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9B70C9-5545-4702-A220-33C5516BD5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3449fd-d373-417f-9c8d-cf261ce8b785"/>
    <ds:schemaRef ds:uri="eda4fd43-f936-4ced-9b4a-46c1ef7d54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A7FF74-E3BC-4407-B31F-1DE5D7D31E1C}">
  <ds:schemaRefs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eda4fd43-f936-4ced-9b4a-46c1ef7d5473"/>
    <ds:schemaRef ds:uri="aa3449fd-d373-417f-9c8d-cf261ce8b785"/>
  </ds:schemaRefs>
</ds:datastoreItem>
</file>

<file path=customXml/itemProps3.xml><?xml version="1.0" encoding="utf-8"?>
<ds:datastoreItem xmlns:ds="http://schemas.openxmlformats.org/officeDocument/2006/customXml" ds:itemID="{E38F3B40-A998-4F9D-AFD2-5D073AC227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2963</TotalTime>
  <Words>1984</Words>
  <Application>Microsoft Office PowerPoint</Application>
  <PresentationFormat>사용자 지정</PresentationFormat>
  <Paragraphs>532</Paragraphs>
  <Slides>49</Slides>
  <Notes>20</Notes>
  <HiddenSlides>0</HiddenSlides>
  <MMClips>0</MMClips>
  <ScaleCrop>false</ScaleCrop>
  <HeadingPairs>
    <vt:vector size="6" baseType="variant">
      <vt:variant>
        <vt:lpstr>사용한 글꼴</vt:lpstr>
      </vt:variant>
      <vt:variant>
        <vt:i4>17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49</vt:i4>
      </vt:variant>
    </vt:vector>
  </HeadingPairs>
  <TitlesOfParts>
    <vt:vector size="68" baseType="lpstr">
      <vt:lpstr>굴림</vt:lpstr>
      <vt:lpstr>Arial</vt:lpstr>
      <vt:lpstr>Bahnschrift Light Condensed</vt:lpstr>
      <vt:lpstr>맑은 고딕</vt:lpstr>
      <vt:lpstr>a고딕13</vt:lpstr>
      <vt:lpstr>함초롬바탕</vt:lpstr>
      <vt:lpstr>Bahnschrift SemiLight Condensed</vt:lpstr>
      <vt:lpstr>a고딕17</vt:lpstr>
      <vt:lpstr>a고딕15</vt:lpstr>
      <vt:lpstr>농협로고체M</vt:lpstr>
      <vt:lpstr>210 데이라잇 R</vt:lpstr>
      <vt:lpstr>a옛날사진관4</vt:lpstr>
      <vt:lpstr>HY견고딕</vt:lpstr>
      <vt:lpstr>a고딕18</vt:lpstr>
      <vt:lpstr>Wingdings</vt:lpstr>
      <vt:lpstr>a고딕14</vt:lpstr>
      <vt:lpstr>Noto Sans CJK KR Bold</vt:lpstr>
      <vt:lpstr>Office 테마</vt:lpstr>
      <vt:lpstr>3_Office 테마</vt:lpstr>
      <vt:lpstr>PowerPoint 프레젠테이션</vt:lpstr>
      <vt:lpstr>PowerPoint 프레젠테이션</vt:lpstr>
      <vt:lpstr>PowerPoint 프레젠테이션</vt:lpstr>
      <vt:lpstr>PowerPoint 프레젠테이션</vt:lpstr>
      <vt:lpstr>Established on 15 August 1961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Jeong Younghoon</dc:creator>
  <cp:lastModifiedBy>nonghyup</cp:lastModifiedBy>
  <cp:revision>109</cp:revision>
  <cp:lastPrinted>2019-08-06T05:52:39Z</cp:lastPrinted>
  <dcterms:created xsi:type="dcterms:W3CDTF">2018-07-17T12:47:16Z</dcterms:created>
  <dcterms:modified xsi:type="dcterms:W3CDTF">2019-08-26T08:36:48Z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0x010100884A3277B7707A48B0E1B9AC835E8163</vt:lpwstr>
  </property>
</Properties>
</file>